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6" r:id="rId2"/>
    <p:sldId id="300" r:id="rId3"/>
    <p:sldId id="262" r:id="rId4"/>
    <p:sldId id="263" r:id="rId5"/>
    <p:sldId id="273" r:id="rId6"/>
    <p:sldId id="264" r:id="rId7"/>
    <p:sldId id="274" r:id="rId8"/>
    <p:sldId id="275" r:id="rId9"/>
    <p:sldId id="276" r:id="rId10"/>
    <p:sldId id="277" r:id="rId11"/>
    <p:sldId id="278" r:id="rId12"/>
    <p:sldId id="280" r:id="rId13"/>
    <p:sldId id="281" r:id="rId14"/>
    <p:sldId id="284" r:id="rId15"/>
    <p:sldId id="285" r:id="rId16"/>
    <p:sldId id="302" r:id="rId17"/>
    <p:sldId id="287" r:id="rId18"/>
    <p:sldId id="303" r:id="rId19"/>
    <p:sldId id="289" r:id="rId20"/>
    <p:sldId id="290" r:id="rId21"/>
    <p:sldId id="291" r:id="rId22"/>
    <p:sldId id="292" r:id="rId23"/>
    <p:sldId id="294" r:id="rId24"/>
    <p:sldId id="293" r:id="rId25"/>
    <p:sldId id="295" r:id="rId26"/>
    <p:sldId id="297" r:id="rId27"/>
    <p:sldId id="298" r:id="rId28"/>
    <p:sldId id="296" r:id="rId29"/>
    <p:sldId id="299" r:id="rId30"/>
    <p:sldId id="301" r:id="rId31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4"/>
    </p:embeddedFont>
    <p:embeddedFont>
      <p:font typeface="TUOS Blake" panose="020B0604020202020204" charset="0"/>
      <p:regular r:id="rId35"/>
      <p:bold r:id="rId36"/>
      <p:italic r:id="rId37"/>
    </p:embeddedFont>
    <p:embeddedFont>
      <p:font typeface="Wingdings 2" panose="05020102010507070707" pitchFamily="18" charset="2"/>
      <p:regular r:id="rId38"/>
    </p:embeddedFont>
    <p:embeddedFont>
      <p:font typeface="TUOS Stephenson" panose="020B0604020202020204" charset="0"/>
      <p:regular r:id="rId39"/>
      <p:bold r:id="rId40"/>
      <p:italic r:id="rId4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2FF00"/>
    <a:srgbClr val="00FF00"/>
    <a:srgbClr val="0099CC"/>
    <a:srgbClr val="0099FF"/>
    <a:srgbClr val="336699"/>
    <a:srgbClr val="2A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85750" autoAdjust="0"/>
  </p:normalViewPr>
  <p:slideViewPr>
    <p:cSldViewPr>
      <p:cViewPr>
        <p:scale>
          <a:sx n="80" d="100"/>
          <a:sy n="80" d="100"/>
        </p:scale>
        <p:origin x="-1032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4DD4A0E-A071-47B5-98F1-36EABB00A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87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E5BDD99-E0B0-45CF-86E5-0C12C94E0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13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736B44-EACB-48E6-B7CC-FDC2D45B6ACD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70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FC2F16-E606-4929-8CC2-DFF45D4DB728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3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FC2F16-E606-4929-8CC2-DFF45D4DB728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3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8163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Friedman test: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Used for the analysis of variance of each strategy between the two animal groups.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(Non-parametric) because the data are not normally distributed. Ability to control the variability among subjects over different observations (each animal performed 12 trials).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Null hypothesis: there is no difference between the two animal groups over each one of the strategies (p is set to 0.05).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7972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 for 4 different segmentation configurations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6479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CR: not low level but still on average the animal</a:t>
            </a:r>
            <a:r>
              <a:rPr lang="en-US" baseline="0" dirty="0" smtClean="0"/>
              <a:t> needs more time to approach the location of the platform.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3319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have: </a:t>
            </a:r>
          </a:p>
          <a:p>
            <a:r>
              <a:rPr lang="en-US" dirty="0" smtClean="0"/>
              <a:t>- Tiago’s data already loaded</a:t>
            </a:r>
            <a:r>
              <a:rPr lang="en-US" baseline="0" dirty="0" smtClean="0"/>
              <a:t> in the new project window.</a:t>
            </a:r>
          </a:p>
          <a:p>
            <a:r>
              <a:rPr lang="en-US" baseline="0" dirty="0" smtClean="0"/>
              <a:t>After new project window close and go to load project.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New software version (the one I demonstrate) out by the end of July!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789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FC2F16-E606-4929-8CC2-DFF45D4DB728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367A60-D68C-45BA-824D-BBB75F1F4477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TUOS Stephenson" panose="02070503080000020004" pitchFamily="18" charset="0"/>
              </a:rPr>
              <a:t>Wolfer</a:t>
            </a:r>
            <a:r>
              <a:rPr lang="en-US" altLang="en-US" dirty="0" smtClean="0">
                <a:latin typeface="TUOS Stephenson" panose="02070503080000020004" pitchFamily="18" charset="0"/>
              </a:rPr>
              <a:t> et al (1998): Classification is useful since</a:t>
            </a:r>
            <a:r>
              <a:rPr lang="en-US" altLang="en-US" baseline="0" dirty="0" smtClean="0">
                <a:latin typeface="TUOS Stephenson" panose="02070503080000020004" pitchFamily="18" charset="0"/>
              </a:rPr>
              <a:t> classes of </a:t>
            </a:r>
            <a:r>
              <a:rPr lang="en-US" altLang="en-US" baseline="0" dirty="0" err="1" smtClean="0">
                <a:latin typeface="TUOS Stephenson" panose="02070503080000020004" pitchFamily="18" charset="0"/>
              </a:rPr>
              <a:t>behaviour</a:t>
            </a:r>
            <a:r>
              <a:rPr lang="en-US" altLang="en-US" baseline="0" dirty="0" smtClean="0">
                <a:latin typeface="TUOS Stephenson" panose="02070503080000020004" pitchFamily="18" charset="0"/>
              </a:rPr>
              <a:t> can be mapped to different stages of learning.</a:t>
            </a:r>
          </a:p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0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Animals implement a variety of strategies (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behaviours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) over each trial in order to solve the maze. Thus forcing the whole trajectory into 1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behavioural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class in somewhat subjective [1].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109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TUOS Stephenson" panose="02070503080000020004" pitchFamily="18" charset="0"/>
              </a:rPr>
              <a:t>Overlap is essential</a:t>
            </a:r>
            <a:r>
              <a:rPr lang="en-US" altLang="en-US" baseline="0" dirty="0" smtClean="0">
                <a:latin typeface="TUOS Stephenson" panose="02070503080000020004" pitchFamily="18" charset="0"/>
              </a:rPr>
              <a:t> because we do not know where to split the trajectory. It offers a degree of certainty that information of importance won’t be lost due to unfavorable segmentation.</a:t>
            </a:r>
          </a:p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9A72A2-BCB1-4DEF-AAE4-2F56C55FCDBE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2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09800"/>
            <a:ext cx="8229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876800"/>
            <a:ext cx="82296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C24EF9A-BF82-46E1-B0D1-E30DDEAC2E90}" type="slidenum">
              <a:rPr lang="en-GB" altLang="en-US"/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59E5A-3667-46E1-B7B5-26682E39624C}" type="datetime1">
              <a:rPr lang="en-GB" altLang="en-US"/>
              <a:pPr>
                <a:defRPr/>
              </a:pPr>
              <a:t>20/02/2018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93021"/>
            <a:ext cx="707897" cy="4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70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9C82-3AB1-436C-91CF-CE7B793EE7F5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68B56-0CA7-4DFB-AA40-E9EAE5345E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462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371600"/>
            <a:ext cx="20574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0"/>
            <a:ext cx="60198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104A-A348-4CDD-86FE-080EE3B8EC7A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BB58-6DE4-4812-B886-7708599605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37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C849-83EB-4095-8B62-07B5F114D052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5AC37-F7EE-4D09-9610-205BB837C0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02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0EF6-6C13-413D-A541-8FA2732E8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861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65F-3B61-4463-AF31-715DDB2FEEA7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B56F7-4D83-458B-97D3-4C8752BAF1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126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A64D-9FA2-4D13-9558-2852C5F15463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B732B-1821-437D-A8A8-C7D0648FA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28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CAC8-2AA2-4946-B5D9-DF06D2EF0911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9BE69-2DCB-4A16-A002-FFEA19AA2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933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7B6D-8FDC-4695-AFC1-B99D1D3554E6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D9A25-F98D-42E0-BB63-92B1686EA2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190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DCA-63B1-486E-B18F-E4DBD20C7D52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0FC36-6EEE-4012-8D0A-5E300A777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615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3568-7267-4092-AE65-62E8CB90008F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A7024-C831-4161-9BC7-310DE17BF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7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CCE3-0B7C-459F-9AFB-98D2A582A1E8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68E2-A9D6-4963-AD86-963FE75227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0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71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575" y="2362200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endParaRPr lang="en-GB" altLang="en-US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2D91F340-3415-405D-BFBD-BBC7A47627A3}" type="datetime1">
              <a:rPr lang="en-GB" altLang="en-US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15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2A196F"/>
                </a:solidFill>
              </a:defRPr>
            </a:lvl1pPr>
          </a:lstStyle>
          <a:p>
            <a:fld id="{ECDCD997-EA03-4A9E-BDE5-D283D892B907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3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2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93021"/>
            <a:ext cx="707897" cy="4323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Detailed classification of animal trajectories inside the </a:t>
            </a:r>
            <a:br>
              <a:rPr lang="en-US" altLang="en-US" dirty="0" smtClean="0"/>
            </a:br>
            <a:r>
              <a:rPr lang="en-US" altLang="en-US" dirty="0" smtClean="0"/>
              <a:t>Morris Water Maze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64820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99FF"/>
                </a:solidFill>
              </a:rPr>
              <a:t>An updated analysis framework and the </a:t>
            </a:r>
            <a:r>
              <a:rPr lang="en-US" altLang="en-US" smtClean="0">
                <a:solidFill>
                  <a:srgbClr val="0099FF"/>
                </a:solidFill>
              </a:rPr>
              <a:t>RODA software</a:t>
            </a:r>
            <a:endParaRPr lang="en-US" altLang="en-US" dirty="0" smtClean="0">
              <a:solidFill>
                <a:srgbClr val="0099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872782" y="4437112"/>
            <a:ext cx="3849070" cy="2358619"/>
            <a:chOff x="1603424" y="4510557"/>
            <a:chExt cx="3849070" cy="2358619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970" y="5052775"/>
              <a:ext cx="8096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141" y="4510557"/>
              <a:ext cx="8286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791" y="4603001"/>
              <a:ext cx="78105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424" y="6129323"/>
              <a:ext cx="8001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836" y="6277661"/>
              <a:ext cx="7048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719" y="5697601"/>
              <a:ext cx="8667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2545243" y="5298326"/>
              <a:ext cx="1813895" cy="83099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</a:rPr>
                <a:t>How many</a:t>
              </a:r>
            </a:p>
            <a:p>
              <a:pPr algn="ctr"/>
              <a:r>
                <a:rPr lang="en-GB" b="1" dirty="0" smtClean="0">
                  <a:solidFill>
                    <a:srgbClr val="000000"/>
                  </a:solidFill>
                </a:rPr>
                <a:t>Clusters?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17662" y="2132856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00468" y="2780930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cxnSp>
        <p:nvCxnSpPr>
          <p:cNvPr id="45" name="Straight Arrow Connector 44"/>
          <p:cNvCxnSpPr>
            <a:endCxn id="46" idx="1"/>
          </p:cNvCxnSpPr>
          <p:nvPr/>
        </p:nvCxnSpPr>
        <p:spPr>
          <a:xfrm>
            <a:off x="4484245" y="2379081"/>
            <a:ext cx="663170" cy="37253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47415" y="2505389"/>
            <a:ext cx="2374368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286999" y="2852938"/>
            <a:ext cx="860416" cy="17421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81517" y="3357874"/>
            <a:ext cx="413895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K</a:t>
            </a:r>
            <a:endParaRPr lang="en-US" sz="2600" b="1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288465" y="2997832"/>
            <a:ext cx="0" cy="36004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9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17662" y="2132856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00468" y="2780930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cxnSp>
        <p:nvCxnSpPr>
          <p:cNvPr id="45" name="Straight Arrow Connector 44"/>
          <p:cNvCxnSpPr>
            <a:endCxn id="46" idx="1"/>
          </p:cNvCxnSpPr>
          <p:nvPr/>
        </p:nvCxnSpPr>
        <p:spPr>
          <a:xfrm>
            <a:off x="4484245" y="2379081"/>
            <a:ext cx="663170" cy="37253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47415" y="2505389"/>
            <a:ext cx="2374368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286999" y="2852938"/>
            <a:ext cx="860416" cy="17421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81517" y="3357874"/>
            <a:ext cx="413895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K</a:t>
            </a:r>
            <a:endParaRPr lang="en-US" sz="2600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288465" y="2997832"/>
            <a:ext cx="0" cy="36004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2" name="Picture 4" descr="Image result for complicated ma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" y="4077072"/>
            <a:ext cx="5494139" cy="27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17662" y="2132856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00468" y="2780930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cxnSp>
        <p:nvCxnSpPr>
          <p:cNvPr id="45" name="Straight Arrow Connector 44"/>
          <p:cNvCxnSpPr>
            <a:endCxn id="46" idx="1"/>
          </p:cNvCxnSpPr>
          <p:nvPr/>
        </p:nvCxnSpPr>
        <p:spPr>
          <a:xfrm>
            <a:off x="4484245" y="2379081"/>
            <a:ext cx="663170" cy="37253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47415" y="2505389"/>
            <a:ext cx="2374368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286999" y="2852938"/>
            <a:ext cx="860416" cy="17421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81517" y="3357874"/>
            <a:ext cx="413895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K</a:t>
            </a:r>
            <a:endParaRPr lang="en-US" sz="2600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288465" y="2997832"/>
            <a:ext cx="0" cy="36004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4437112"/>
            <a:ext cx="2374369" cy="8925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</a:p>
          <a:p>
            <a:pPr algn="ctr"/>
            <a:r>
              <a:rPr lang="en-US" sz="2600" b="1" dirty="0" smtClean="0"/>
              <a:t>Results</a:t>
            </a:r>
            <a:endParaRPr lang="en-US" sz="2600" b="1" dirty="0"/>
          </a:p>
        </p:txBody>
      </p:sp>
      <p:cxnSp>
        <p:nvCxnSpPr>
          <p:cNvPr id="16" name="Straight Arrow Connector 15"/>
          <p:cNvCxnSpPr>
            <a:endCxn id="15" idx="0"/>
          </p:cNvCxnSpPr>
          <p:nvPr/>
        </p:nvCxnSpPr>
        <p:spPr>
          <a:xfrm>
            <a:off x="7515831" y="2753780"/>
            <a:ext cx="331586" cy="168333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17662" y="2132856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00468" y="2780930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cxnSp>
        <p:nvCxnSpPr>
          <p:cNvPr id="45" name="Straight Arrow Connector 44"/>
          <p:cNvCxnSpPr>
            <a:endCxn id="46" idx="1"/>
          </p:cNvCxnSpPr>
          <p:nvPr/>
        </p:nvCxnSpPr>
        <p:spPr>
          <a:xfrm>
            <a:off x="4484245" y="2379081"/>
            <a:ext cx="663170" cy="37253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47415" y="2505389"/>
            <a:ext cx="2374368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286999" y="2852938"/>
            <a:ext cx="860416" cy="17421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81517" y="3357874"/>
            <a:ext cx="413895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K</a:t>
            </a:r>
            <a:endParaRPr lang="en-US" sz="2600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288465" y="2997832"/>
            <a:ext cx="0" cy="36004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4437112"/>
            <a:ext cx="2374369" cy="8925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</a:p>
          <a:p>
            <a:pPr algn="ctr"/>
            <a:r>
              <a:rPr lang="en-US" sz="2600" b="1" dirty="0" smtClean="0"/>
              <a:t>Results</a:t>
            </a:r>
            <a:endParaRPr lang="en-US" sz="2600" b="1" dirty="0"/>
          </a:p>
        </p:txBody>
      </p:sp>
      <p:cxnSp>
        <p:nvCxnSpPr>
          <p:cNvPr id="16" name="Straight Arrow Connector 15"/>
          <p:cNvCxnSpPr>
            <a:endCxn id="15" idx="0"/>
          </p:cNvCxnSpPr>
          <p:nvPr/>
        </p:nvCxnSpPr>
        <p:spPr>
          <a:xfrm>
            <a:off x="7515831" y="2753780"/>
            <a:ext cx="331586" cy="1683332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286999" y="3273373"/>
            <a:ext cx="2412106" cy="15188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4" descr="Image result for complicated ma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" y="4077072"/>
            <a:ext cx="5494139" cy="27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6425511" y="3810810"/>
            <a:ext cx="666769" cy="6263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9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Ideas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AFD3E5-F232-44AE-8B1E-ADB37CE449FF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2937" y="2319263"/>
            <a:ext cx="837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How about an automatic </a:t>
            </a:r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classification tuning (aka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K)?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936" y="2996952"/>
            <a:ext cx="8371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Classification problem is complex how do I know that any automatic choice of tuning will be robust?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2937" y="4532927"/>
            <a:ext cx="8371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Well if I cannot define an optimal tuning why not try a number of them and merge them into 1 classification solution?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71600"/>
            <a:ext cx="8229600" cy="14093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Classification Boosting with </a:t>
            </a:r>
            <a:br>
              <a:rPr lang="en-US" altLang="en-US" dirty="0" smtClean="0"/>
            </a:br>
            <a:r>
              <a:rPr lang="en-US" altLang="en-US" sz="800" dirty="0">
                <a:solidFill>
                  <a:schemeClr val="bg1"/>
                </a:solidFill>
              </a:rPr>
              <a:t>z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Majority Voting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AFD3E5-F232-44AE-8B1E-ADB37CE449FF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106058" y="4550484"/>
            <a:ext cx="1938383" cy="258762"/>
          </a:xfrm>
          <a:custGeom>
            <a:avLst/>
            <a:gdLst>
              <a:gd name="connsiteX0" fmla="*/ 0 w 1785937"/>
              <a:gd name="connsiteY0" fmla="*/ 171450 h 258337"/>
              <a:gd name="connsiteX1" fmla="*/ 85725 w 1785937"/>
              <a:gd name="connsiteY1" fmla="*/ 128587 h 258337"/>
              <a:gd name="connsiteX2" fmla="*/ 142875 w 1785937"/>
              <a:gd name="connsiteY2" fmla="*/ 114300 h 258337"/>
              <a:gd name="connsiteX3" fmla="*/ 228600 w 1785937"/>
              <a:gd name="connsiteY3" fmla="*/ 85725 h 258337"/>
              <a:gd name="connsiteX4" fmla="*/ 314325 w 1785937"/>
              <a:gd name="connsiteY4" fmla="*/ 57150 h 258337"/>
              <a:gd name="connsiteX5" fmla="*/ 442912 w 1785937"/>
              <a:gd name="connsiteY5" fmla="*/ 14287 h 258337"/>
              <a:gd name="connsiteX6" fmla="*/ 485775 w 1785937"/>
              <a:gd name="connsiteY6" fmla="*/ 0 h 258337"/>
              <a:gd name="connsiteX7" fmla="*/ 942975 w 1785937"/>
              <a:gd name="connsiteY7" fmla="*/ 14287 h 258337"/>
              <a:gd name="connsiteX8" fmla="*/ 985837 w 1785937"/>
              <a:gd name="connsiteY8" fmla="*/ 42862 h 258337"/>
              <a:gd name="connsiteX9" fmla="*/ 1057275 w 1785937"/>
              <a:gd name="connsiteY9" fmla="*/ 57150 h 258337"/>
              <a:gd name="connsiteX10" fmla="*/ 1143000 w 1785937"/>
              <a:gd name="connsiteY10" fmla="*/ 85725 h 258337"/>
              <a:gd name="connsiteX11" fmla="*/ 1185862 w 1785937"/>
              <a:gd name="connsiteY11" fmla="*/ 100012 h 258337"/>
              <a:gd name="connsiteX12" fmla="*/ 1271587 w 1785937"/>
              <a:gd name="connsiteY12" fmla="*/ 157162 h 258337"/>
              <a:gd name="connsiteX13" fmla="*/ 1300162 w 1785937"/>
              <a:gd name="connsiteY13" fmla="*/ 200025 h 258337"/>
              <a:gd name="connsiteX14" fmla="*/ 1357312 w 1785937"/>
              <a:gd name="connsiteY14" fmla="*/ 214312 h 258337"/>
              <a:gd name="connsiteX15" fmla="*/ 1400175 w 1785937"/>
              <a:gd name="connsiteY15" fmla="*/ 228600 h 258337"/>
              <a:gd name="connsiteX16" fmla="*/ 1628775 w 1785937"/>
              <a:gd name="connsiteY16" fmla="*/ 257175 h 258337"/>
              <a:gd name="connsiteX17" fmla="*/ 1785937 w 1785937"/>
              <a:gd name="connsiteY17" fmla="*/ 257175 h 25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5937" h="258337">
                <a:moveTo>
                  <a:pt x="0" y="171450"/>
                </a:moveTo>
                <a:cubicBezTo>
                  <a:pt x="28575" y="157162"/>
                  <a:pt x="56062" y="140452"/>
                  <a:pt x="85725" y="128587"/>
                </a:cubicBezTo>
                <a:cubicBezTo>
                  <a:pt x="103957" y="121294"/>
                  <a:pt x="124067" y="119942"/>
                  <a:pt x="142875" y="114300"/>
                </a:cubicBezTo>
                <a:cubicBezTo>
                  <a:pt x="171725" y="105645"/>
                  <a:pt x="200025" y="95250"/>
                  <a:pt x="228600" y="85725"/>
                </a:cubicBezTo>
                <a:lnTo>
                  <a:pt x="314325" y="57150"/>
                </a:lnTo>
                <a:lnTo>
                  <a:pt x="442912" y="14287"/>
                </a:lnTo>
                <a:lnTo>
                  <a:pt x="485775" y="0"/>
                </a:lnTo>
                <a:cubicBezTo>
                  <a:pt x="638175" y="4762"/>
                  <a:pt x="791058" y="1266"/>
                  <a:pt x="942975" y="14287"/>
                </a:cubicBezTo>
                <a:cubicBezTo>
                  <a:pt x="960084" y="15753"/>
                  <a:pt x="969759" y="36833"/>
                  <a:pt x="985837" y="42862"/>
                </a:cubicBezTo>
                <a:cubicBezTo>
                  <a:pt x="1008575" y="51389"/>
                  <a:pt x="1033846" y="50760"/>
                  <a:pt x="1057275" y="57150"/>
                </a:cubicBezTo>
                <a:cubicBezTo>
                  <a:pt x="1086334" y="65075"/>
                  <a:pt x="1114425" y="76200"/>
                  <a:pt x="1143000" y="85725"/>
                </a:cubicBezTo>
                <a:lnTo>
                  <a:pt x="1185862" y="100012"/>
                </a:lnTo>
                <a:cubicBezTo>
                  <a:pt x="1214437" y="119062"/>
                  <a:pt x="1252537" y="128587"/>
                  <a:pt x="1271587" y="157162"/>
                </a:cubicBezTo>
                <a:cubicBezTo>
                  <a:pt x="1281112" y="171450"/>
                  <a:pt x="1285874" y="190500"/>
                  <a:pt x="1300162" y="200025"/>
                </a:cubicBezTo>
                <a:cubicBezTo>
                  <a:pt x="1316500" y="210917"/>
                  <a:pt x="1338431" y="208918"/>
                  <a:pt x="1357312" y="214312"/>
                </a:cubicBezTo>
                <a:cubicBezTo>
                  <a:pt x="1371793" y="218449"/>
                  <a:pt x="1385407" y="225646"/>
                  <a:pt x="1400175" y="228600"/>
                </a:cubicBezTo>
                <a:cubicBezTo>
                  <a:pt x="1436954" y="235956"/>
                  <a:pt x="1602370" y="255855"/>
                  <a:pt x="1628775" y="257175"/>
                </a:cubicBezTo>
                <a:cubicBezTo>
                  <a:pt x="1681097" y="259791"/>
                  <a:pt x="1733550" y="257175"/>
                  <a:pt x="1785937" y="257175"/>
                </a:cubicBezTo>
              </a:path>
            </a:pathLst>
          </a:custGeom>
          <a:noFill/>
          <a:ln w="57150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TUOS Stephenson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432" y="3668250"/>
            <a:ext cx="1904689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Classifier 1</a:t>
            </a:r>
            <a:endParaRPr lang="en-US" sz="2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7990" y="4304263"/>
            <a:ext cx="1970412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Classifier 2</a:t>
            </a:r>
            <a:endParaRPr lang="en-US" sz="2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6387" y="4951626"/>
            <a:ext cx="1970412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Classifier 3</a:t>
            </a:r>
            <a:endParaRPr lang="en-US" sz="2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76475" y="5600853"/>
            <a:ext cx="2039341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Classifier N</a:t>
            </a:r>
            <a:endParaRPr lang="en-US" sz="2600" b="1" dirty="0"/>
          </a:p>
        </p:txBody>
      </p:sp>
      <p:sp>
        <p:nvSpPr>
          <p:cNvPr id="15" name="Rectangle 14"/>
          <p:cNvSpPr/>
          <p:nvPr/>
        </p:nvSpPr>
        <p:spPr>
          <a:xfrm>
            <a:off x="3347864" y="6381439"/>
            <a:ext cx="4840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Equality? Mark it as unclassified!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2" descr="Image result for vo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041198" cy="6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 bwMode="auto">
          <a:xfrm>
            <a:off x="2799121" y="2757702"/>
            <a:ext cx="1928026" cy="671298"/>
          </a:xfrm>
          <a:prstGeom prst="wedgeRoundRectCallout">
            <a:avLst>
              <a:gd name="adj1" fmla="val -47996"/>
              <a:gd name="adj2" fmla="val 93136"/>
              <a:gd name="adj3" fmla="val 1666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Thigmotaxis</a:t>
            </a: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3491880" y="3703251"/>
            <a:ext cx="1928026" cy="671298"/>
          </a:xfrm>
          <a:prstGeom prst="wedgeRoundRectCallout">
            <a:avLst>
              <a:gd name="adj1" fmla="val -80024"/>
              <a:gd name="adj2" fmla="val 64832"/>
              <a:gd name="adj3" fmla="val 1666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Thigmotaxis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3607987" y="4568091"/>
            <a:ext cx="1928026" cy="671298"/>
          </a:xfrm>
          <a:prstGeom prst="wedgeRoundRectCallout">
            <a:avLst>
              <a:gd name="adj1" fmla="val -85568"/>
              <a:gd name="adj2" fmla="val 47142"/>
              <a:gd name="adj3" fmla="val 1666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Incursion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644280" y="5418168"/>
            <a:ext cx="1928026" cy="671298"/>
          </a:xfrm>
          <a:prstGeom prst="wedgeRoundRectCallout">
            <a:avLst>
              <a:gd name="adj1" fmla="val -86799"/>
              <a:gd name="adj2" fmla="val 18838"/>
              <a:gd name="adj3" fmla="val 16667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Thigmotaxis</a:t>
            </a:r>
          </a:p>
        </p:txBody>
      </p:sp>
    </p:spTree>
    <p:extLst>
      <p:ext uri="{BB962C8B-B14F-4D97-AF65-F5344CB8AC3E}">
        <p14:creationId xmlns:p14="http://schemas.microsoft.com/office/powerpoint/2010/main" val="38660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2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16</a:t>
            </a:fld>
            <a:endParaRPr lang="en-GB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0" y="2723572"/>
            <a:ext cx="8028384" cy="358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96752"/>
            <a:ext cx="8229600" cy="14093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Classification Boosting with </a:t>
            </a:r>
            <a:br>
              <a:rPr lang="en-US" altLang="en-US" dirty="0" smtClean="0"/>
            </a:br>
            <a:r>
              <a:rPr lang="en-US" altLang="en-US" sz="800" dirty="0">
                <a:solidFill>
                  <a:schemeClr val="bg1"/>
                </a:solidFill>
              </a:rPr>
              <a:t>z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Majority Voting</a:t>
            </a:r>
          </a:p>
        </p:txBody>
      </p:sp>
      <p:pic>
        <p:nvPicPr>
          <p:cNvPr id="9" name="Picture 2" descr="Image result for vo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3992"/>
            <a:ext cx="3041198" cy="6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4272"/>
            <a:ext cx="60483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8808"/>
            <a:ext cx="8229600" cy="762000"/>
          </a:xfrm>
        </p:spPr>
        <p:txBody>
          <a:bodyPr/>
          <a:lstStyle/>
          <a:p>
            <a:r>
              <a:rPr lang="en-US" dirty="0" smtClean="0"/>
              <a:t>Updated Methodology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17</a:t>
            </a:fld>
            <a:endParaRPr lang="en-GB" alt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21" y="3742848"/>
            <a:ext cx="1990725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9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68760"/>
            <a:ext cx="8229600" cy="762000"/>
          </a:xfrm>
        </p:spPr>
        <p:txBody>
          <a:bodyPr/>
          <a:lstStyle/>
          <a:p>
            <a:r>
              <a:rPr lang="en-US" dirty="0" smtClean="0"/>
              <a:t>Classes of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204864"/>
            <a:ext cx="7416824" cy="416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3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96752"/>
            <a:ext cx="8229600" cy="762000"/>
          </a:xfrm>
        </p:spPr>
        <p:txBody>
          <a:bodyPr/>
          <a:lstStyle/>
          <a:p>
            <a:r>
              <a:rPr lang="en-US" dirty="0" smtClean="0"/>
              <a:t>Results (ensemble)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19</a:t>
            </a:fld>
            <a:endParaRPr lang="en-GB" alt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8" y="1988840"/>
            <a:ext cx="4176464" cy="436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234177" cy="43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2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altLang="en-US" dirty="0" smtClean="0">
                <a:solidFill>
                  <a:srgbClr val="0099FF"/>
                </a:solidFill>
              </a:rPr>
              <a:t>Introduction </a:t>
            </a:r>
            <a:r>
              <a:rPr lang="en-US" altLang="en-US" dirty="0">
                <a:solidFill>
                  <a:srgbClr val="0099FF"/>
                </a:solidFill>
              </a:rPr>
              <a:t>to the Morris Water Maze</a:t>
            </a:r>
            <a:r>
              <a:rPr lang="en-US" altLang="en-US" dirty="0" smtClean="0">
                <a:solidFill>
                  <a:srgbClr val="0099FF"/>
                </a:solidFill>
              </a:rPr>
              <a:t>.</a:t>
            </a:r>
            <a:endParaRPr lang="en-US" altLang="en-US" dirty="0">
              <a:solidFill>
                <a:srgbClr val="0099FF"/>
              </a:solidFill>
            </a:endParaRPr>
          </a:p>
          <a:p>
            <a:pPr lvl="1" eaLnBrk="1" hangingPunct="1"/>
            <a:r>
              <a:rPr lang="en-US" altLang="en-US" dirty="0">
                <a:solidFill>
                  <a:srgbClr val="0099FF"/>
                </a:solidFill>
              </a:rPr>
              <a:t>Previous work on analysis methods in the Morris Water Maze</a:t>
            </a:r>
            <a:r>
              <a:rPr lang="en-US" altLang="en-US" dirty="0" smtClean="0">
                <a:solidFill>
                  <a:srgbClr val="0099FF"/>
                </a:solidFill>
              </a:rPr>
              <a:t>.</a:t>
            </a:r>
          </a:p>
          <a:p>
            <a:pPr lvl="1" eaLnBrk="1" hangingPunct="1"/>
            <a:r>
              <a:rPr lang="en-US" altLang="en-US" dirty="0" smtClean="0">
                <a:solidFill>
                  <a:srgbClr val="0099FF"/>
                </a:solidFill>
              </a:rPr>
              <a:t>Our analysis methodology</a:t>
            </a:r>
            <a:endParaRPr lang="en-US" altLang="en-US" dirty="0">
              <a:solidFill>
                <a:srgbClr val="0099FF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0099FF"/>
                </a:solidFill>
              </a:rPr>
              <a:t>Software Demo.</a:t>
            </a:r>
            <a:endParaRPr lang="en-US" altLang="en-US" dirty="0">
              <a:solidFill>
                <a:srgbClr val="0099FF"/>
              </a:solidFill>
            </a:endParaRPr>
          </a:p>
          <a:p>
            <a:pPr lvl="1" eaLnBrk="1" hangingPunct="1"/>
            <a:endParaRPr lang="en-US" altLang="en-US" dirty="0">
              <a:solidFill>
                <a:srgbClr val="0099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27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54832"/>
            <a:ext cx="8229600" cy="762000"/>
          </a:xfrm>
        </p:spPr>
        <p:txBody>
          <a:bodyPr/>
          <a:lstStyle/>
          <a:p>
            <a:r>
              <a:rPr lang="en-US" dirty="0" smtClean="0"/>
              <a:t>Results (classifiers)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086220" cy="461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587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2081" y="2780928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3*R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5956" y="6237312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2*R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(ensemble)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22</a:t>
            </a:fld>
            <a:endParaRPr lang="en-GB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2" y="2636912"/>
            <a:ext cx="831013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methods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24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24</a:t>
            </a:fld>
            <a:endParaRPr lang="en-GB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" y="66993"/>
            <a:ext cx="9158166" cy="667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1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20/02/2018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25</a:t>
            </a:fld>
            <a:endParaRPr lang="en-GB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6"/>
            <a:ext cx="915619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4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7544" y="2637007"/>
            <a:ext cx="1980029" cy="892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Supervised</a:t>
            </a:r>
          </a:p>
          <a:p>
            <a:pPr algn="ctr"/>
            <a:r>
              <a:rPr lang="en-US" sz="2600" b="1" dirty="0" smtClean="0"/>
              <a:t>Learning</a:t>
            </a:r>
            <a:endParaRPr lang="en-US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7414" y="2637007"/>
            <a:ext cx="2425665" cy="8925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Unsupervised</a:t>
            </a:r>
          </a:p>
          <a:p>
            <a:pPr algn="ctr"/>
            <a:r>
              <a:rPr lang="en-US" sz="2600" b="1" dirty="0" smtClean="0"/>
              <a:t>Learning</a:t>
            </a:r>
            <a:endParaRPr lang="en-US" sz="2600" b="1" dirty="0"/>
          </a:p>
        </p:txBody>
      </p:sp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2447573" y="3083283"/>
            <a:ext cx="3989841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4269459" y="2982443"/>
            <a:ext cx="230533" cy="230533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3707904" y="4437112"/>
            <a:ext cx="2894830" cy="792088"/>
          </a:xfrm>
          <a:prstGeom prst="wedgeRectCallout">
            <a:avLst>
              <a:gd name="adj1" fmla="val -25653"/>
              <a:gd name="adj2" fmla="val -204366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Semi-supervised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Learning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335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0728"/>
            <a:ext cx="8229600" cy="762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27</a:t>
            </a:fld>
            <a:endParaRPr lang="en-GB" altLang="en-US"/>
          </a:p>
        </p:txBody>
      </p:sp>
      <p:pic>
        <p:nvPicPr>
          <p:cNvPr id="19458" name="Picture 2" descr="Image result for virtual morris water m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0016"/>
            <a:ext cx="3899926" cy="29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human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38128"/>
            <a:ext cx="795172" cy="8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24336"/>
            <a:ext cx="457146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90156"/>
            <a:ext cx="8855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Gehring</a:t>
            </a:r>
            <a:r>
              <a:rPr lang="en-US" sz="1400" dirty="0">
                <a:solidFill>
                  <a:srgbClr val="000000"/>
                </a:solidFill>
              </a:rPr>
              <a:t>, T. V., </a:t>
            </a:r>
            <a:r>
              <a:rPr lang="en-US" sz="1400" dirty="0" err="1">
                <a:solidFill>
                  <a:srgbClr val="000000"/>
                </a:solidFill>
              </a:rPr>
              <a:t>Wesierska</a:t>
            </a:r>
            <a:r>
              <a:rPr lang="en-US" sz="1400" dirty="0">
                <a:solidFill>
                  <a:srgbClr val="000000"/>
                </a:solidFill>
              </a:rPr>
              <a:t>, M. J., </a:t>
            </a:r>
            <a:r>
              <a:rPr lang="en-US" sz="1400" dirty="0" err="1">
                <a:solidFill>
                  <a:srgbClr val="000000"/>
                </a:solidFill>
              </a:rPr>
              <a:t>Wójcik</a:t>
            </a:r>
            <a:r>
              <a:rPr lang="en-US" sz="1400" dirty="0">
                <a:solidFill>
                  <a:srgbClr val="000000"/>
                </a:solidFill>
              </a:rPr>
              <a:t>, D. K., &amp; </a:t>
            </a:r>
            <a:r>
              <a:rPr lang="en-US" sz="1400" dirty="0" err="1">
                <a:solidFill>
                  <a:srgbClr val="000000"/>
                </a:solidFill>
              </a:rPr>
              <a:t>Vasilaki</a:t>
            </a:r>
            <a:r>
              <a:rPr lang="en-US" sz="1400" dirty="0">
                <a:solidFill>
                  <a:srgbClr val="000000"/>
                </a:solidFill>
              </a:rPr>
              <a:t>, E. (2017). Analysis of </a:t>
            </a:r>
            <a:r>
              <a:rPr lang="en-US" sz="1400" dirty="0" err="1">
                <a:solidFill>
                  <a:srgbClr val="000000"/>
                </a:solidFill>
              </a:rPr>
              <a:t>behaviour</a:t>
            </a:r>
            <a:r>
              <a:rPr lang="en-US" sz="1400" dirty="0">
                <a:solidFill>
                  <a:srgbClr val="000000"/>
                </a:solidFill>
              </a:rPr>
              <a:t> in the Active </a:t>
            </a:r>
            <a:r>
              <a:rPr lang="en-US" sz="1400" dirty="0" err="1">
                <a:solidFill>
                  <a:srgbClr val="000000"/>
                </a:solidFill>
              </a:rPr>
              <a:t>Allothetic</a:t>
            </a:r>
            <a:r>
              <a:rPr lang="en-US" sz="1400" dirty="0">
                <a:solidFill>
                  <a:srgbClr val="000000"/>
                </a:solidFill>
              </a:rPr>
              <a:t> Place Avoidance task based on cluster analysis of the rat movement motifs. </a:t>
            </a:r>
            <a:r>
              <a:rPr lang="en-US" sz="1400" i="1" dirty="0" err="1">
                <a:solidFill>
                  <a:srgbClr val="000000"/>
                </a:solidFill>
              </a:rPr>
              <a:t>bioRxiv</a:t>
            </a:r>
            <a:r>
              <a:rPr lang="en-US" sz="1400" dirty="0">
                <a:solidFill>
                  <a:srgbClr val="000000"/>
                </a:solidFill>
              </a:rPr>
              <a:t>, 157859.</a:t>
            </a:r>
          </a:p>
        </p:txBody>
      </p:sp>
    </p:spTree>
    <p:extLst>
      <p:ext uri="{BB962C8B-B14F-4D97-AF65-F5344CB8AC3E}">
        <p14:creationId xmlns:p14="http://schemas.microsoft.com/office/powerpoint/2010/main" val="30642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Demo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28</a:t>
            </a:fld>
            <a:endParaRPr lang="en-GB" altLang="en-US"/>
          </a:p>
        </p:txBody>
      </p:sp>
      <p:pic>
        <p:nvPicPr>
          <p:cNvPr id="18434" name="Picture 2" descr="C:\Users\Avgoustinos\Desktop\arXiv\elsarticle-template\workflow_implem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35" y="1988840"/>
            <a:ext cx="6971431" cy="47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3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08" y="1052736"/>
            <a:ext cx="8229600" cy="648072"/>
          </a:xfrm>
        </p:spPr>
        <p:txBody>
          <a:bodyPr/>
          <a:lstStyle/>
          <a:p>
            <a:r>
              <a:rPr lang="en-GB" sz="3200" b="1" dirty="0">
                <a:latin typeface="+mn-lt"/>
              </a:rPr>
              <a:t>Acknowledgements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1584176"/>
          </a:xfrm>
        </p:spPr>
        <p:txBody>
          <a:bodyPr/>
          <a:lstStyle/>
          <a:p>
            <a:r>
              <a:rPr lang="en-GB" sz="2400" b="1" dirty="0" smtClean="0"/>
              <a:t>Eleni </a:t>
            </a:r>
            <a:r>
              <a:rPr lang="en-GB" sz="2400" b="1" dirty="0" err="1" smtClean="0"/>
              <a:t>Vasilaki</a:t>
            </a:r>
            <a:r>
              <a:rPr lang="en-GB" sz="2400" b="1" dirty="0"/>
              <a:t> </a:t>
            </a:r>
            <a:r>
              <a:rPr lang="en-GB" sz="2400" dirty="0" smtClean="0"/>
              <a:t>(Project Leader)</a:t>
            </a:r>
          </a:p>
          <a:p>
            <a:r>
              <a:rPr lang="en-GB" sz="2400" b="1" dirty="0" smtClean="0"/>
              <a:t>Mike </a:t>
            </a:r>
            <a:r>
              <a:rPr lang="en-GB" sz="2400" b="1" dirty="0" err="1" smtClean="0"/>
              <a:t>Croucher</a:t>
            </a:r>
            <a:r>
              <a:rPr lang="en-GB" sz="2400" b="1" dirty="0" smtClean="0"/>
              <a:t> </a:t>
            </a:r>
            <a:r>
              <a:rPr lang="en-GB" sz="2400" dirty="0" smtClean="0"/>
              <a:t>(Senior Research Software Engineer)</a:t>
            </a:r>
          </a:p>
          <a:p>
            <a:r>
              <a:rPr lang="en-GB" sz="2400" b="1" dirty="0"/>
              <a:t>Tiago V</a:t>
            </a:r>
            <a:r>
              <a:rPr lang="en-GB" sz="2400" dirty="0"/>
              <a:t>. </a:t>
            </a:r>
            <a:r>
              <a:rPr lang="en-GB" sz="2400" b="1" dirty="0" err="1" smtClean="0"/>
              <a:t>Gehring</a:t>
            </a:r>
            <a:r>
              <a:rPr lang="en-GB" sz="2400" b="1" dirty="0" smtClean="0"/>
              <a:t> </a:t>
            </a:r>
            <a:r>
              <a:rPr lang="en-GB" sz="2400" dirty="0" smtClean="0"/>
              <a:t>(PhD)</a:t>
            </a:r>
          </a:p>
          <a:p>
            <a:endParaRPr lang="en-GB" sz="1050" dirty="0" smtClean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808" y="3356992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r>
              <a:rPr lang="en-GB" sz="3200" b="1" dirty="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rPr>
              <a:t>Special thanks to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23528" y="3933056"/>
            <a:ext cx="86409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itchFamily="18" charset="0"/>
              <a:buChar char="•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itchFamily="18" charset="0"/>
              <a:defRPr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1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Carmen Sandi &amp; </a:t>
            </a:r>
            <a:r>
              <a:rPr lang="en-GB" sz="2400" b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Gediminas</a:t>
            </a:r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Luksys</a:t>
            </a:r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(EPFL</a:t>
            </a:r>
            <a:r>
              <a:rPr lang="en-GB" sz="2400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)</a:t>
            </a:r>
          </a:p>
          <a:p>
            <a:pPr marL="0" indent="0">
              <a:buNone/>
            </a:pPr>
            <a:r>
              <a:rPr lang="en-GB" sz="2400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Nencki</a:t>
            </a:r>
            <a:r>
              <a:rPr lang="en-GB" sz="2400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:</a:t>
            </a:r>
            <a:endParaRPr lang="en-GB" sz="2400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r>
              <a:rPr lang="en-GB" sz="2400" b="1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Kinga </a:t>
            </a:r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Szydłowska</a:t>
            </a:r>
            <a:r>
              <a:rPr lang="en-GB" sz="2400" b="1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&amp;  </a:t>
            </a:r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Katarzyna</a:t>
            </a:r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Lukasiuk</a:t>
            </a:r>
            <a:endParaRPr lang="en-GB" sz="2400" b="1" dirty="0" smtClean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Artur</a:t>
            </a:r>
            <a:r>
              <a:rPr lang="en-GB" sz="2400" b="1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Janusz</a:t>
            </a:r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&amp; </a:t>
            </a:r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Witold</a:t>
            </a:r>
            <a:r>
              <a:rPr lang="en-GB" sz="2400" b="1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</a:t>
            </a:r>
            <a:r>
              <a:rPr lang="en-GB" sz="2400" b="1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Konopka</a:t>
            </a:r>
            <a:endParaRPr lang="en-GB" sz="2400" b="1" dirty="0" smtClean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r>
              <a:rPr lang="en-GB" sz="2400" b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Daniel </a:t>
            </a:r>
            <a:r>
              <a:rPr lang="en-GB" sz="2400" b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Wójcik</a:t>
            </a:r>
            <a:endParaRPr lang="en-GB" sz="2400" b="1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endParaRPr lang="en-GB" sz="2400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Morris Water Maze (MWM)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AFD3E5-F232-44AE-8B1E-ADB37CE449FF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pic>
        <p:nvPicPr>
          <p:cNvPr id="8" name="Picture 2" descr="C:\Users\Avgoustinos\Desktop\Presentation\MW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1" y="2244620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2667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852216" y="4352385"/>
            <a:ext cx="590550" cy="1009650"/>
            <a:chOff x="4852216" y="4158723"/>
            <a:chExt cx="590550" cy="1009650"/>
          </a:xfrm>
        </p:grpSpPr>
        <p:pic>
          <p:nvPicPr>
            <p:cNvPr id="11" name="Picture 3" descr="D:\Avgoustinos\Documents\GitHub\PhD\Posters\Department Teaching and Research 2017\Design\ra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216" y="4158723"/>
              <a:ext cx="59055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67794" y="4374747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52216" y="5371678"/>
            <a:ext cx="590550" cy="1009650"/>
            <a:chOff x="5595166" y="4158723"/>
            <a:chExt cx="590550" cy="1009650"/>
          </a:xfrm>
        </p:grpSpPr>
        <p:pic>
          <p:nvPicPr>
            <p:cNvPr id="14" name="Picture 3" descr="D:\Avgoustinos\Documents\GitHub\PhD\Posters\Department Teaching and Research 2017\Design\ra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166" y="4158723"/>
              <a:ext cx="59055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710744" y="4363566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5724128" y="4446097"/>
            <a:ext cx="2667000" cy="195262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geing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diseases</a:t>
            </a:r>
            <a:endParaRPr lang="en-US" sz="18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nutrition</a:t>
            </a:r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drugs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0643" y="2106722"/>
            <a:ext cx="506536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Designed by Richard Morris (1981).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One of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 most widely used tasks in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behavioural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neuroscience.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Study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the psychological processes and neural mechanisms of spatial learning and memory.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808" y="98072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r>
              <a:rPr lang="en-GB" sz="3200" b="1" dirty="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rPr>
              <a:t>Citations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51520" y="1526704"/>
            <a:ext cx="8640960" cy="485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itchFamily="18" charset="0"/>
              <a:buChar char="•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itchFamily="18" charset="0"/>
              <a:defRPr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1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n-GB" sz="2400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Gehring</a:t>
            </a:r>
            <a:r>
              <a:rPr lang="en-GB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T. V., </a:t>
            </a:r>
            <a:r>
              <a:rPr lang="en-GB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Luksys</a:t>
            </a:r>
            <a:r>
              <a:rPr lang="en-GB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G., Sandi, C., &amp; </a:t>
            </a:r>
            <a:r>
              <a:rPr lang="en-GB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Vasilaki</a:t>
            </a:r>
            <a:r>
              <a:rPr lang="en-GB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E. (2015). </a:t>
            </a:r>
            <a:r>
              <a:rPr lang="en-GB" sz="2400" i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Detailed classification of swimming paths in the Morris Water Maze: multiple strategies within one trial.</a:t>
            </a:r>
            <a:r>
              <a:rPr lang="en-GB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 Scientific reports, 5</a:t>
            </a:r>
            <a:r>
              <a:rPr lang="en-GB" sz="2400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.</a:t>
            </a:r>
          </a:p>
          <a:p>
            <a:pPr marL="0" indent="0">
              <a:buNone/>
            </a:pPr>
            <a:endParaRPr lang="en-GB" sz="1000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pPr marL="0" indent="0" algn="just">
              <a:buNone/>
            </a:pPr>
            <a:r>
              <a:rPr lang="en-US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Gehring</a:t>
            </a:r>
            <a:r>
              <a:rPr lang="en-US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T. V., </a:t>
            </a:r>
            <a:r>
              <a:rPr lang="en-US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Wesierska</a:t>
            </a:r>
            <a:r>
              <a:rPr lang="en-US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M. J., </a:t>
            </a:r>
            <a:r>
              <a:rPr lang="en-US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Wójcik</a:t>
            </a:r>
            <a:r>
              <a:rPr lang="en-US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D. K., &amp; </a:t>
            </a:r>
            <a:r>
              <a:rPr lang="en-US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Vasilaki</a:t>
            </a:r>
            <a:r>
              <a:rPr lang="en-US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E. (2017). </a:t>
            </a:r>
            <a:r>
              <a:rPr lang="en-US" sz="2400" i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Analysis of </a:t>
            </a:r>
            <a:r>
              <a:rPr lang="en-US" sz="2400" i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behaviour</a:t>
            </a:r>
            <a:r>
              <a:rPr lang="en-US" sz="2400" i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in the Active </a:t>
            </a:r>
            <a:r>
              <a:rPr lang="en-US" sz="2400" i="1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Allothetic</a:t>
            </a:r>
            <a:r>
              <a:rPr lang="en-US" sz="2400" i="1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Place Avoidance task based on cluster analysis of the rat movement motifs. </a:t>
            </a:r>
            <a:r>
              <a:rPr lang="en-US" sz="2400" dirty="0" err="1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bioRxiv</a:t>
            </a:r>
            <a:r>
              <a:rPr lang="en-US" sz="2400" dirty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, 157859</a:t>
            </a:r>
            <a:r>
              <a:rPr lang="en-US" sz="2400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.</a:t>
            </a:r>
          </a:p>
          <a:p>
            <a:pPr marL="0" indent="0" algn="just">
              <a:buNone/>
            </a:pPr>
            <a:endParaRPr lang="en-US" sz="1000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pPr marL="0" indent="0" algn="just">
              <a:buNone/>
            </a:pPr>
            <a:r>
              <a:rPr lang="en-US" sz="2400" dirty="0" err="1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Vouros</a:t>
            </a:r>
            <a:r>
              <a:rPr lang="en-US" sz="2400" dirty="0" smtClean="0">
                <a:solidFill>
                  <a:srgbClr val="2A196F"/>
                </a:solidFill>
                <a:ea typeface="MS PGothic" pitchFamily="34" charset="-128"/>
                <a:cs typeface="ＭＳ Ｐゴシック" charset="0"/>
              </a:rPr>
              <a:t> et al. Manuscript under preparation.</a:t>
            </a:r>
            <a:endParaRPr lang="en-GB" sz="2400" dirty="0" smtClean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pPr marL="0" indent="0">
              <a:buNone/>
            </a:pPr>
            <a:endParaRPr lang="en-GB" sz="1000" dirty="0" smtClean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  <a:p>
            <a:pPr marL="0" indent="0">
              <a:buNone/>
            </a:pPr>
            <a:r>
              <a:rPr lang="en-GB" sz="2400" dirty="0" err="1" smtClean="0">
                <a:solidFill>
                  <a:srgbClr val="0070C0"/>
                </a:solidFill>
                <a:ea typeface="MS PGothic" pitchFamily="34" charset="-128"/>
                <a:cs typeface="ＭＳ Ｐゴシック" charset="0"/>
              </a:rPr>
              <a:t>Github</a:t>
            </a:r>
            <a:r>
              <a:rPr lang="en-GB" sz="2400" dirty="0" smtClean="0">
                <a:solidFill>
                  <a:srgbClr val="0070C0"/>
                </a:solidFill>
                <a:ea typeface="MS PGothic" pitchFamily="34" charset="-128"/>
                <a:cs typeface="ＭＳ Ｐゴシック" charset="0"/>
              </a:rPr>
              <a:t> Repo: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70C0"/>
                </a:solidFill>
                <a:ea typeface="MS PGothic" pitchFamily="34" charset="-128"/>
                <a:cs typeface="ＭＳ Ｐゴシック" charset="0"/>
              </a:rPr>
              <a:t>https</a:t>
            </a:r>
            <a:r>
              <a:rPr lang="en-GB" sz="2000" dirty="0">
                <a:solidFill>
                  <a:srgbClr val="0070C0"/>
                </a:solidFill>
                <a:ea typeface="MS PGothic" pitchFamily="34" charset="-128"/>
                <a:cs typeface="ＭＳ Ｐゴシック" charset="0"/>
              </a:rPr>
              <a:t>://github.com/RodentDataAnalytics/mwm-ml-gen/releases</a:t>
            </a:r>
          </a:p>
          <a:p>
            <a:pPr marL="0" indent="0">
              <a:buNone/>
            </a:pPr>
            <a:endParaRPr lang="en-GB" sz="2400" dirty="0">
              <a:solidFill>
                <a:srgbClr val="2A196F"/>
              </a:solidFill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Data Analysis in the MWM</a:t>
            </a:r>
          </a:p>
        </p:txBody>
      </p:sp>
      <p:sp>
        <p:nvSpPr>
          <p:cNvPr id="61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3847EA-E3B9-4F02-AA89-E6A907D7D8DC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37814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204864"/>
            <a:ext cx="40576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Analysis Methodology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B732B-1821-437D-A8A8-C7D0648FA8F8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353422" cy="39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99" y="6093296"/>
            <a:ext cx="83211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</a:rPr>
              <a:t>[1] </a:t>
            </a:r>
            <a:r>
              <a:rPr lang="en-US" sz="1400" i="1" dirty="0" err="1" smtClean="0">
                <a:solidFill>
                  <a:schemeClr val="bg2">
                    <a:lumMod val="10000"/>
                  </a:schemeClr>
                </a:solidFill>
              </a:rPr>
              <a:t>Gehring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</a:rPr>
              <a:t>, T. V., </a:t>
            </a:r>
            <a:r>
              <a:rPr lang="en-US" sz="1400" i="1" dirty="0" err="1">
                <a:solidFill>
                  <a:schemeClr val="bg2">
                    <a:lumMod val="10000"/>
                  </a:schemeClr>
                </a:solidFill>
              </a:rPr>
              <a:t>Luksys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</a:rPr>
              <a:t>, G., Sandi, C., &amp; </a:t>
            </a:r>
            <a:r>
              <a:rPr lang="en-US" sz="1400" i="1" dirty="0" err="1">
                <a:solidFill>
                  <a:schemeClr val="bg2">
                    <a:lumMod val="10000"/>
                  </a:schemeClr>
                </a:solidFill>
              </a:rPr>
              <a:t>Vasilaki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</a:rPr>
              <a:t>, E. (2015). Detailed classification of swimming paths in the Morris Water Maze: multiple strategies within one trial. Scientific reports, 5</a:t>
            </a:r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just"/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</a:rPr>
              <a:t>[2] </a:t>
            </a:r>
            <a:r>
              <a:rPr lang="en-US" sz="1400" i="1" dirty="0" err="1" smtClean="0">
                <a:solidFill>
                  <a:schemeClr val="bg2">
                    <a:lumMod val="10000"/>
                  </a:schemeClr>
                </a:solidFill>
              </a:rPr>
              <a:t>Vouros</a:t>
            </a:r>
            <a:r>
              <a:rPr lang="en-US" sz="1400" i="1" dirty="0" smtClean="0">
                <a:solidFill>
                  <a:schemeClr val="bg2">
                    <a:lumMod val="10000"/>
                  </a:schemeClr>
                </a:solidFill>
              </a:rPr>
              <a:t> et al. Manuscript under preparation.</a:t>
            </a:r>
            <a:endParaRPr lang="en-US" sz="14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Analysis Procedure</a:t>
            </a:r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776286" y="5608637"/>
            <a:ext cx="7195279" cy="571500"/>
          </a:xfrm>
          <a:custGeom>
            <a:avLst/>
            <a:gdLst>
              <a:gd name="T0" fmla="*/ 0 w 6629400"/>
              <a:gd name="T1" fmla="*/ 571500 h 571500"/>
              <a:gd name="T2" fmla="*/ 100013 w 6629400"/>
              <a:gd name="T3" fmla="*/ 514350 h 571500"/>
              <a:gd name="T4" fmla="*/ 200025 w 6629400"/>
              <a:gd name="T5" fmla="*/ 442913 h 571500"/>
              <a:gd name="T6" fmla="*/ 257175 w 6629400"/>
              <a:gd name="T7" fmla="*/ 414338 h 571500"/>
              <a:gd name="T8" fmla="*/ 328613 w 6629400"/>
              <a:gd name="T9" fmla="*/ 357188 h 571500"/>
              <a:gd name="T10" fmla="*/ 400050 w 6629400"/>
              <a:gd name="T11" fmla="*/ 328613 h 571500"/>
              <a:gd name="T12" fmla="*/ 557213 w 6629400"/>
              <a:gd name="T13" fmla="*/ 228600 h 571500"/>
              <a:gd name="T14" fmla="*/ 600075 w 6629400"/>
              <a:gd name="T15" fmla="*/ 214313 h 571500"/>
              <a:gd name="T16" fmla="*/ 714375 w 6629400"/>
              <a:gd name="T17" fmla="*/ 157163 h 571500"/>
              <a:gd name="T18" fmla="*/ 857250 w 6629400"/>
              <a:gd name="T19" fmla="*/ 128588 h 571500"/>
              <a:gd name="T20" fmla="*/ 1100138 w 6629400"/>
              <a:gd name="T21" fmla="*/ 142875 h 571500"/>
              <a:gd name="T22" fmla="*/ 1300163 w 6629400"/>
              <a:gd name="T23" fmla="*/ 228600 h 571500"/>
              <a:gd name="T24" fmla="*/ 1357313 w 6629400"/>
              <a:gd name="T25" fmla="*/ 242888 h 571500"/>
              <a:gd name="T26" fmla="*/ 1428750 w 6629400"/>
              <a:gd name="T27" fmla="*/ 285750 h 571500"/>
              <a:gd name="T28" fmla="*/ 1500188 w 6629400"/>
              <a:gd name="T29" fmla="*/ 300038 h 571500"/>
              <a:gd name="T30" fmla="*/ 1557338 w 6629400"/>
              <a:gd name="T31" fmla="*/ 314325 h 571500"/>
              <a:gd name="T32" fmla="*/ 1657350 w 6629400"/>
              <a:gd name="T33" fmla="*/ 328613 h 571500"/>
              <a:gd name="T34" fmla="*/ 1714500 w 6629400"/>
              <a:gd name="T35" fmla="*/ 342900 h 571500"/>
              <a:gd name="T36" fmla="*/ 1857375 w 6629400"/>
              <a:gd name="T37" fmla="*/ 357188 h 571500"/>
              <a:gd name="T38" fmla="*/ 2357438 w 6629400"/>
              <a:gd name="T39" fmla="*/ 342900 h 571500"/>
              <a:gd name="T40" fmla="*/ 2486025 w 6629400"/>
              <a:gd name="T41" fmla="*/ 285750 h 571500"/>
              <a:gd name="T42" fmla="*/ 2528888 w 6629400"/>
              <a:gd name="T43" fmla="*/ 271463 h 571500"/>
              <a:gd name="T44" fmla="*/ 2600325 w 6629400"/>
              <a:gd name="T45" fmla="*/ 242888 h 571500"/>
              <a:gd name="T46" fmla="*/ 2643188 w 6629400"/>
              <a:gd name="T47" fmla="*/ 214313 h 571500"/>
              <a:gd name="T48" fmla="*/ 2686050 w 6629400"/>
              <a:gd name="T49" fmla="*/ 200025 h 571500"/>
              <a:gd name="T50" fmla="*/ 2871788 w 6629400"/>
              <a:gd name="T51" fmla="*/ 100013 h 571500"/>
              <a:gd name="T52" fmla="*/ 2943225 w 6629400"/>
              <a:gd name="T53" fmla="*/ 85725 h 571500"/>
              <a:gd name="T54" fmla="*/ 3100388 w 6629400"/>
              <a:gd name="T55" fmla="*/ 0 h 571500"/>
              <a:gd name="T56" fmla="*/ 3486150 w 6629400"/>
              <a:gd name="T57" fmla="*/ 14288 h 571500"/>
              <a:gd name="T58" fmla="*/ 3543300 w 6629400"/>
              <a:gd name="T59" fmla="*/ 28575 h 571500"/>
              <a:gd name="T60" fmla="*/ 3629025 w 6629400"/>
              <a:gd name="T61" fmla="*/ 42863 h 571500"/>
              <a:gd name="T62" fmla="*/ 3714750 w 6629400"/>
              <a:gd name="T63" fmla="*/ 71438 h 571500"/>
              <a:gd name="T64" fmla="*/ 3829050 w 6629400"/>
              <a:gd name="T65" fmla="*/ 114300 h 571500"/>
              <a:gd name="T66" fmla="*/ 3914775 w 6629400"/>
              <a:gd name="T67" fmla="*/ 142875 h 571500"/>
              <a:gd name="T68" fmla="*/ 4014788 w 6629400"/>
              <a:gd name="T69" fmla="*/ 185738 h 571500"/>
              <a:gd name="T70" fmla="*/ 4057650 w 6629400"/>
              <a:gd name="T71" fmla="*/ 200025 h 571500"/>
              <a:gd name="T72" fmla="*/ 4114800 w 6629400"/>
              <a:gd name="T73" fmla="*/ 214313 h 571500"/>
              <a:gd name="T74" fmla="*/ 4157663 w 6629400"/>
              <a:gd name="T75" fmla="*/ 228600 h 571500"/>
              <a:gd name="T76" fmla="*/ 4229100 w 6629400"/>
              <a:gd name="T77" fmla="*/ 242888 h 571500"/>
              <a:gd name="T78" fmla="*/ 4800600 w 6629400"/>
              <a:gd name="T79" fmla="*/ 228600 h 571500"/>
              <a:gd name="T80" fmla="*/ 4900613 w 6629400"/>
              <a:gd name="T81" fmla="*/ 200025 h 571500"/>
              <a:gd name="T82" fmla="*/ 4957763 w 6629400"/>
              <a:gd name="T83" fmla="*/ 171450 h 571500"/>
              <a:gd name="T84" fmla="*/ 5014913 w 6629400"/>
              <a:gd name="T85" fmla="*/ 157163 h 571500"/>
              <a:gd name="T86" fmla="*/ 5414963 w 6629400"/>
              <a:gd name="T87" fmla="*/ 171450 h 571500"/>
              <a:gd name="T88" fmla="*/ 5543550 w 6629400"/>
              <a:gd name="T89" fmla="*/ 200025 h 571500"/>
              <a:gd name="T90" fmla="*/ 5686425 w 6629400"/>
              <a:gd name="T91" fmla="*/ 214313 h 571500"/>
              <a:gd name="T92" fmla="*/ 5772150 w 6629400"/>
              <a:gd name="T93" fmla="*/ 242888 h 571500"/>
              <a:gd name="T94" fmla="*/ 6015038 w 6629400"/>
              <a:gd name="T95" fmla="*/ 285750 h 571500"/>
              <a:gd name="T96" fmla="*/ 6372225 w 6629400"/>
              <a:gd name="T97" fmla="*/ 257175 h 571500"/>
              <a:gd name="T98" fmla="*/ 6415088 w 6629400"/>
              <a:gd name="T99" fmla="*/ 242888 h 571500"/>
              <a:gd name="T100" fmla="*/ 6486525 w 6629400"/>
              <a:gd name="T101" fmla="*/ 200025 h 571500"/>
              <a:gd name="T102" fmla="*/ 6572250 w 6629400"/>
              <a:gd name="T103" fmla="*/ 157163 h 571500"/>
              <a:gd name="T104" fmla="*/ 6629400 w 6629400"/>
              <a:gd name="T105" fmla="*/ 100013 h 5715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629400" h="571500">
                <a:moveTo>
                  <a:pt x="0" y="571500"/>
                </a:moveTo>
                <a:cubicBezTo>
                  <a:pt x="33338" y="552450"/>
                  <a:pt x="67619" y="534964"/>
                  <a:pt x="100013" y="514350"/>
                </a:cubicBezTo>
                <a:cubicBezTo>
                  <a:pt x="167466" y="471426"/>
                  <a:pt x="139826" y="477313"/>
                  <a:pt x="200025" y="442913"/>
                </a:cubicBezTo>
                <a:cubicBezTo>
                  <a:pt x="218517" y="432346"/>
                  <a:pt x="239454" y="426152"/>
                  <a:pt x="257175" y="414338"/>
                </a:cubicBezTo>
                <a:cubicBezTo>
                  <a:pt x="282548" y="397422"/>
                  <a:pt x="302464" y="372878"/>
                  <a:pt x="328613" y="357188"/>
                </a:cubicBezTo>
                <a:cubicBezTo>
                  <a:pt x="350605" y="343993"/>
                  <a:pt x="377697" y="341187"/>
                  <a:pt x="400050" y="328613"/>
                </a:cubicBezTo>
                <a:cubicBezTo>
                  <a:pt x="454171" y="298170"/>
                  <a:pt x="498304" y="248236"/>
                  <a:pt x="557213" y="228600"/>
                </a:cubicBezTo>
                <a:cubicBezTo>
                  <a:pt x="571500" y="223838"/>
                  <a:pt x="586365" y="220545"/>
                  <a:pt x="600075" y="214313"/>
                </a:cubicBezTo>
                <a:cubicBezTo>
                  <a:pt x="638854" y="196686"/>
                  <a:pt x="672358" y="164166"/>
                  <a:pt x="714375" y="157163"/>
                </a:cubicBezTo>
                <a:cubicBezTo>
                  <a:pt x="819469" y="139647"/>
                  <a:pt x="771996" y="149901"/>
                  <a:pt x="857250" y="128588"/>
                </a:cubicBezTo>
                <a:cubicBezTo>
                  <a:pt x="938213" y="133350"/>
                  <a:pt x="1019717" y="132385"/>
                  <a:pt x="1100138" y="142875"/>
                </a:cubicBezTo>
                <a:cubicBezTo>
                  <a:pt x="1221040" y="158645"/>
                  <a:pt x="1166324" y="195139"/>
                  <a:pt x="1300163" y="228600"/>
                </a:cubicBezTo>
                <a:lnTo>
                  <a:pt x="1357313" y="242888"/>
                </a:lnTo>
                <a:cubicBezTo>
                  <a:pt x="1381125" y="257175"/>
                  <a:pt x="1402966" y="275437"/>
                  <a:pt x="1428750" y="285750"/>
                </a:cubicBezTo>
                <a:cubicBezTo>
                  <a:pt x="1451297" y="294769"/>
                  <a:pt x="1476482" y="294770"/>
                  <a:pt x="1500188" y="300038"/>
                </a:cubicBezTo>
                <a:cubicBezTo>
                  <a:pt x="1519357" y="304298"/>
                  <a:pt x="1538018" y="310812"/>
                  <a:pt x="1557338" y="314325"/>
                </a:cubicBezTo>
                <a:cubicBezTo>
                  <a:pt x="1590471" y="320349"/>
                  <a:pt x="1624217" y="322589"/>
                  <a:pt x="1657350" y="328613"/>
                </a:cubicBezTo>
                <a:cubicBezTo>
                  <a:pt x="1676670" y="332126"/>
                  <a:pt x="1695061" y="340123"/>
                  <a:pt x="1714500" y="342900"/>
                </a:cubicBezTo>
                <a:cubicBezTo>
                  <a:pt x="1761882" y="349669"/>
                  <a:pt x="1809750" y="352425"/>
                  <a:pt x="1857375" y="357188"/>
                </a:cubicBezTo>
                <a:cubicBezTo>
                  <a:pt x="2024063" y="352425"/>
                  <a:pt x="2191127" y="355069"/>
                  <a:pt x="2357438" y="342900"/>
                </a:cubicBezTo>
                <a:cubicBezTo>
                  <a:pt x="2443800" y="336581"/>
                  <a:pt x="2427025" y="315250"/>
                  <a:pt x="2486025" y="285750"/>
                </a:cubicBezTo>
                <a:cubicBezTo>
                  <a:pt x="2499496" y="279015"/>
                  <a:pt x="2514786" y="276751"/>
                  <a:pt x="2528888" y="271463"/>
                </a:cubicBezTo>
                <a:cubicBezTo>
                  <a:pt x="2552902" y="262458"/>
                  <a:pt x="2577386" y="254358"/>
                  <a:pt x="2600325" y="242888"/>
                </a:cubicBezTo>
                <a:cubicBezTo>
                  <a:pt x="2615684" y="235209"/>
                  <a:pt x="2627829" y="221992"/>
                  <a:pt x="2643188" y="214313"/>
                </a:cubicBezTo>
                <a:cubicBezTo>
                  <a:pt x="2656658" y="207578"/>
                  <a:pt x="2672829" y="207237"/>
                  <a:pt x="2686050" y="200025"/>
                </a:cubicBezTo>
                <a:cubicBezTo>
                  <a:pt x="2785431" y="145817"/>
                  <a:pt x="2779565" y="127680"/>
                  <a:pt x="2871788" y="100013"/>
                </a:cubicBezTo>
                <a:cubicBezTo>
                  <a:pt x="2895048" y="93035"/>
                  <a:pt x="2919413" y="90488"/>
                  <a:pt x="2943225" y="85725"/>
                </a:cubicBezTo>
                <a:cubicBezTo>
                  <a:pt x="3072884" y="20896"/>
                  <a:pt x="3022082" y="52203"/>
                  <a:pt x="3100388" y="0"/>
                </a:cubicBezTo>
                <a:cubicBezTo>
                  <a:pt x="3228975" y="4763"/>
                  <a:pt x="3357741" y="6004"/>
                  <a:pt x="3486150" y="14288"/>
                </a:cubicBezTo>
                <a:cubicBezTo>
                  <a:pt x="3505746" y="15552"/>
                  <a:pt x="3524045" y="24724"/>
                  <a:pt x="3543300" y="28575"/>
                </a:cubicBezTo>
                <a:cubicBezTo>
                  <a:pt x="3571707" y="34256"/>
                  <a:pt x="3600921" y="35837"/>
                  <a:pt x="3629025" y="42863"/>
                </a:cubicBezTo>
                <a:cubicBezTo>
                  <a:pt x="3658246" y="50168"/>
                  <a:pt x="3686175" y="61913"/>
                  <a:pt x="3714750" y="71438"/>
                </a:cubicBezTo>
                <a:cubicBezTo>
                  <a:pt x="3842150" y="113904"/>
                  <a:pt x="3641103" y="45955"/>
                  <a:pt x="3829050" y="114300"/>
                </a:cubicBezTo>
                <a:cubicBezTo>
                  <a:pt x="3857357" y="124594"/>
                  <a:pt x="3914775" y="142875"/>
                  <a:pt x="3914775" y="142875"/>
                </a:cubicBezTo>
                <a:cubicBezTo>
                  <a:pt x="3980026" y="186375"/>
                  <a:pt x="3934061" y="162673"/>
                  <a:pt x="4014788" y="185738"/>
                </a:cubicBezTo>
                <a:cubicBezTo>
                  <a:pt x="4029269" y="189875"/>
                  <a:pt x="4043169" y="195888"/>
                  <a:pt x="4057650" y="200025"/>
                </a:cubicBezTo>
                <a:cubicBezTo>
                  <a:pt x="4076531" y="205420"/>
                  <a:pt x="4095919" y="208919"/>
                  <a:pt x="4114800" y="214313"/>
                </a:cubicBezTo>
                <a:cubicBezTo>
                  <a:pt x="4129281" y="218450"/>
                  <a:pt x="4143052" y="224947"/>
                  <a:pt x="4157663" y="228600"/>
                </a:cubicBezTo>
                <a:cubicBezTo>
                  <a:pt x="4181222" y="234490"/>
                  <a:pt x="4205288" y="238125"/>
                  <a:pt x="4229100" y="242888"/>
                </a:cubicBezTo>
                <a:cubicBezTo>
                  <a:pt x="4419600" y="238125"/>
                  <a:pt x="4610237" y="237253"/>
                  <a:pt x="4800600" y="228600"/>
                </a:cubicBezTo>
                <a:cubicBezTo>
                  <a:pt x="4814121" y="227985"/>
                  <a:pt x="4883790" y="207235"/>
                  <a:pt x="4900613" y="200025"/>
                </a:cubicBezTo>
                <a:cubicBezTo>
                  <a:pt x="4920189" y="191635"/>
                  <a:pt x="4937821" y="178928"/>
                  <a:pt x="4957763" y="171450"/>
                </a:cubicBezTo>
                <a:cubicBezTo>
                  <a:pt x="4976149" y="164555"/>
                  <a:pt x="4995863" y="161925"/>
                  <a:pt x="5014913" y="157163"/>
                </a:cubicBezTo>
                <a:cubicBezTo>
                  <a:pt x="5148263" y="161925"/>
                  <a:pt x="5281758" y="163614"/>
                  <a:pt x="5414963" y="171450"/>
                </a:cubicBezTo>
                <a:cubicBezTo>
                  <a:pt x="5656965" y="185685"/>
                  <a:pt x="5399685" y="177892"/>
                  <a:pt x="5543550" y="200025"/>
                </a:cubicBezTo>
                <a:cubicBezTo>
                  <a:pt x="5590856" y="207303"/>
                  <a:pt x="5638800" y="209550"/>
                  <a:pt x="5686425" y="214313"/>
                </a:cubicBezTo>
                <a:cubicBezTo>
                  <a:pt x="5715000" y="223838"/>
                  <a:pt x="5742439" y="237936"/>
                  <a:pt x="5772150" y="242888"/>
                </a:cubicBezTo>
                <a:cubicBezTo>
                  <a:pt x="5967554" y="275455"/>
                  <a:pt x="5886787" y="260101"/>
                  <a:pt x="6015038" y="285750"/>
                </a:cubicBezTo>
                <a:cubicBezTo>
                  <a:pt x="6136030" y="279382"/>
                  <a:pt x="6254475" y="283342"/>
                  <a:pt x="6372225" y="257175"/>
                </a:cubicBezTo>
                <a:cubicBezTo>
                  <a:pt x="6386927" y="253908"/>
                  <a:pt x="6401618" y="249623"/>
                  <a:pt x="6415088" y="242888"/>
                </a:cubicBezTo>
                <a:cubicBezTo>
                  <a:pt x="6439926" y="230469"/>
                  <a:pt x="6462146" y="213323"/>
                  <a:pt x="6486525" y="200025"/>
                </a:cubicBezTo>
                <a:cubicBezTo>
                  <a:pt x="6514572" y="184727"/>
                  <a:pt x="6543675" y="171450"/>
                  <a:pt x="6572250" y="157163"/>
                </a:cubicBezTo>
                <a:lnTo>
                  <a:pt x="6629400" y="100013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28"/>
          <p:cNvSpPr/>
          <p:nvPr/>
        </p:nvSpPr>
        <p:spPr bwMode="auto">
          <a:xfrm>
            <a:off x="733424" y="5565775"/>
            <a:ext cx="1535199" cy="471487"/>
          </a:xfrm>
          <a:custGeom>
            <a:avLst/>
            <a:gdLst>
              <a:gd name="connsiteX0" fmla="*/ 0 w 1414462"/>
              <a:gd name="connsiteY0" fmla="*/ 471487 h 471487"/>
              <a:gd name="connsiteX1" fmla="*/ 71437 w 1414462"/>
              <a:gd name="connsiteY1" fmla="*/ 428625 h 471487"/>
              <a:gd name="connsiteX2" fmla="*/ 100012 w 1414462"/>
              <a:gd name="connsiteY2" fmla="*/ 385762 h 471487"/>
              <a:gd name="connsiteX3" fmla="*/ 185737 w 1414462"/>
              <a:gd name="connsiteY3" fmla="*/ 342900 h 471487"/>
              <a:gd name="connsiteX4" fmla="*/ 300037 w 1414462"/>
              <a:gd name="connsiteY4" fmla="*/ 242887 h 471487"/>
              <a:gd name="connsiteX5" fmla="*/ 342900 w 1414462"/>
              <a:gd name="connsiteY5" fmla="*/ 214312 h 471487"/>
              <a:gd name="connsiteX6" fmla="*/ 385762 w 1414462"/>
              <a:gd name="connsiteY6" fmla="*/ 185737 h 471487"/>
              <a:gd name="connsiteX7" fmla="*/ 428625 w 1414462"/>
              <a:gd name="connsiteY7" fmla="*/ 171450 h 471487"/>
              <a:gd name="connsiteX8" fmla="*/ 514350 w 1414462"/>
              <a:gd name="connsiteY8" fmla="*/ 114300 h 471487"/>
              <a:gd name="connsiteX9" fmla="*/ 557212 w 1414462"/>
              <a:gd name="connsiteY9" fmla="*/ 100012 h 471487"/>
              <a:gd name="connsiteX10" fmla="*/ 600075 w 1414462"/>
              <a:gd name="connsiteY10" fmla="*/ 71437 h 471487"/>
              <a:gd name="connsiteX11" fmla="*/ 685800 w 1414462"/>
              <a:gd name="connsiteY11" fmla="*/ 42862 h 471487"/>
              <a:gd name="connsiteX12" fmla="*/ 800100 w 1414462"/>
              <a:gd name="connsiteY12" fmla="*/ 0 h 471487"/>
              <a:gd name="connsiteX13" fmla="*/ 1185862 w 1414462"/>
              <a:gd name="connsiteY13" fmla="*/ 14287 h 471487"/>
              <a:gd name="connsiteX14" fmla="*/ 1314450 w 1414462"/>
              <a:gd name="connsiteY14" fmla="*/ 57150 h 471487"/>
              <a:gd name="connsiteX15" fmla="*/ 1357312 w 1414462"/>
              <a:gd name="connsiteY15" fmla="*/ 71437 h 471487"/>
              <a:gd name="connsiteX16" fmla="*/ 1414462 w 1414462"/>
              <a:gd name="connsiteY16" fmla="*/ 100012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4462" h="471487">
                <a:moveTo>
                  <a:pt x="0" y="471487"/>
                </a:moveTo>
                <a:cubicBezTo>
                  <a:pt x="23812" y="457200"/>
                  <a:pt x="50353" y="446697"/>
                  <a:pt x="71437" y="428625"/>
                </a:cubicBezTo>
                <a:cubicBezTo>
                  <a:pt x="84475" y="417450"/>
                  <a:pt x="87870" y="397904"/>
                  <a:pt x="100012" y="385762"/>
                </a:cubicBezTo>
                <a:cubicBezTo>
                  <a:pt x="127709" y="358065"/>
                  <a:pt x="150876" y="354520"/>
                  <a:pt x="185737" y="342900"/>
                </a:cubicBezTo>
                <a:cubicBezTo>
                  <a:pt x="233362" y="271462"/>
                  <a:pt x="200025" y="309562"/>
                  <a:pt x="300037" y="242887"/>
                </a:cubicBezTo>
                <a:lnTo>
                  <a:pt x="342900" y="214312"/>
                </a:lnTo>
                <a:cubicBezTo>
                  <a:pt x="357187" y="204787"/>
                  <a:pt x="369472" y="191167"/>
                  <a:pt x="385762" y="185737"/>
                </a:cubicBezTo>
                <a:lnTo>
                  <a:pt x="428625" y="171450"/>
                </a:lnTo>
                <a:cubicBezTo>
                  <a:pt x="457200" y="152400"/>
                  <a:pt x="481770" y="125161"/>
                  <a:pt x="514350" y="114300"/>
                </a:cubicBezTo>
                <a:cubicBezTo>
                  <a:pt x="528637" y="109537"/>
                  <a:pt x="543742" y="106747"/>
                  <a:pt x="557212" y="100012"/>
                </a:cubicBezTo>
                <a:cubicBezTo>
                  <a:pt x="572571" y="92333"/>
                  <a:pt x="584383" y="78411"/>
                  <a:pt x="600075" y="71437"/>
                </a:cubicBezTo>
                <a:cubicBezTo>
                  <a:pt x="627600" y="59204"/>
                  <a:pt x="660738" y="59570"/>
                  <a:pt x="685800" y="42862"/>
                </a:cubicBezTo>
                <a:cubicBezTo>
                  <a:pt x="748868" y="816"/>
                  <a:pt x="711824" y="17654"/>
                  <a:pt x="800100" y="0"/>
                </a:cubicBezTo>
                <a:cubicBezTo>
                  <a:pt x="928687" y="4762"/>
                  <a:pt x="1057715" y="2637"/>
                  <a:pt x="1185862" y="14287"/>
                </a:cubicBezTo>
                <a:cubicBezTo>
                  <a:pt x="1185867" y="14287"/>
                  <a:pt x="1293017" y="50006"/>
                  <a:pt x="1314450" y="57150"/>
                </a:cubicBezTo>
                <a:lnTo>
                  <a:pt x="1357312" y="71437"/>
                </a:lnTo>
                <a:cubicBezTo>
                  <a:pt x="1404138" y="102654"/>
                  <a:pt x="1383003" y="100012"/>
                  <a:pt x="1414462" y="100012"/>
                </a:cubicBezTo>
              </a:path>
            </a:pathLst>
          </a:custGeom>
          <a:noFill/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TUOS Stephenson" pitchFamily="-128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1076325" y="5422900"/>
            <a:ext cx="1938383" cy="258762"/>
          </a:xfrm>
          <a:custGeom>
            <a:avLst/>
            <a:gdLst>
              <a:gd name="connsiteX0" fmla="*/ 0 w 1785937"/>
              <a:gd name="connsiteY0" fmla="*/ 171450 h 258337"/>
              <a:gd name="connsiteX1" fmla="*/ 85725 w 1785937"/>
              <a:gd name="connsiteY1" fmla="*/ 128587 h 258337"/>
              <a:gd name="connsiteX2" fmla="*/ 142875 w 1785937"/>
              <a:gd name="connsiteY2" fmla="*/ 114300 h 258337"/>
              <a:gd name="connsiteX3" fmla="*/ 228600 w 1785937"/>
              <a:gd name="connsiteY3" fmla="*/ 85725 h 258337"/>
              <a:gd name="connsiteX4" fmla="*/ 314325 w 1785937"/>
              <a:gd name="connsiteY4" fmla="*/ 57150 h 258337"/>
              <a:gd name="connsiteX5" fmla="*/ 442912 w 1785937"/>
              <a:gd name="connsiteY5" fmla="*/ 14287 h 258337"/>
              <a:gd name="connsiteX6" fmla="*/ 485775 w 1785937"/>
              <a:gd name="connsiteY6" fmla="*/ 0 h 258337"/>
              <a:gd name="connsiteX7" fmla="*/ 942975 w 1785937"/>
              <a:gd name="connsiteY7" fmla="*/ 14287 h 258337"/>
              <a:gd name="connsiteX8" fmla="*/ 985837 w 1785937"/>
              <a:gd name="connsiteY8" fmla="*/ 42862 h 258337"/>
              <a:gd name="connsiteX9" fmla="*/ 1057275 w 1785937"/>
              <a:gd name="connsiteY9" fmla="*/ 57150 h 258337"/>
              <a:gd name="connsiteX10" fmla="*/ 1143000 w 1785937"/>
              <a:gd name="connsiteY10" fmla="*/ 85725 h 258337"/>
              <a:gd name="connsiteX11" fmla="*/ 1185862 w 1785937"/>
              <a:gd name="connsiteY11" fmla="*/ 100012 h 258337"/>
              <a:gd name="connsiteX12" fmla="*/ 1271587 w 1785937"/>
              <a:gd name="connsiteY12" fmla="*/ 157162 h 258337"/>
              <a:gd name="connsiteX13" fmla="*/ 1300162 w 1785937"/>
              <a:gd name="connsiteY13" fmla="*/ 200025 h 258337"/>
              <a:gd name="connsiteX14" fmla="*/ 1357312 w 1785937"/>
              <a:gd name="connsiteY14" fmla="*/ 214312 h 258337"/>
              <a:gd name="connsiteX15" fmla="*/ 1400175 w 1785937"/>
              <a:gd name="connsiteY15" fmla="*/ 228600 h 258337"/>
              <a:gd name="connsiteX16" fmla="*/ 1628775 w 1785937"/>
              <a:gd name="connsiteY16" fmla="*/ 257175 h 258337"/>
              <a:gd name="connsiteX17" fmla="*/ 1785937 w 1785937"/>
              <a:gd name="connsiteY17" fmla="*/ 257175 h 25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5937" h="258337">
                <a:moveTo>
                  <a:pt x="0" y="171450"/>
                </a:moveTo>
                <a:cubicBezTo>
                  <a:pt x="28575" y="157162"/>
                  <a:pt x="56062" y="140452"/>
                  <a:pt x="85725" y="128587"/>
                </a:cubicBezTo>
                <a:cubicBezTo>
                  <a:pt x="103957" y="121294"/>
                  <a:pt x="124067" y="119942"/>
                  <a:pt x="142875" y="114300"/>
                </a:cubicBezTo>
                <a:cubicBezTo>
                  <a:pt x="171725" y="105645"/>
                  <a:pt x="200025" y="95250"/>
                  <a:pt x="228600" y="85725"/>
                </a:cubicBezTo>
                <a:lnTo>
                  <a:pt x="314325" y="57150"/>
                </a:lnTo>
                <a:lnTo>
                  <a:pt x="442912" y="14287"/>
                </a:lnTo>
                <a:lnTo>
                  <a:pt x="485775" y="0"/>
                </a:lnTo>
                <a:cubicBezTo>
                  <a:pt x="638175" y="4762"/>
                  <a:pt x="791058" y="1266"/>
                  <a:pt x="942975" y="14287"/>
                </a:cubicBezTo>
                <a:cubicBezTo>
                  <a:pt x="960084" y="15753"/>
                  <a:pt x="969759" y="36833"/>
                  <a:pt x="985837" y="42862"/>
                </a:cubicBezTo>
                <a:cubicBezTo>
                  <a:pt x="1008575" y="51389"/>
                  <a:pt x="1033846" y="50760"/>
                  <a:pt x="1057275" y="57150"/>
                </a:cubicBezTo>
                <a:cubicBezTo>
                  <a:pt x="1086334" y="65075"/>
                  <a:pt x="1114425" y="76200"/>
                  <a:pt x="1143000" y="85725"/>
                </a:cubicBezTo>
                <a:lnTo>
                  <a:pt x="1185862" y="100012"/>
                </a:lnTo>
                <a:cubicBezTo>
                  <a:pt x="1214437" y="119062"/>
                  <a:pt x="1252537" y="128587"/>
                  <a:pt x="1271587" y="157162"/>
                </a:cubicBezTo>
                <a:cubicBezTo>
                  <a:pt x="1281112" y="171450"/>
                  <a:pt x="1285874" y="190500"/>
                  <a:pt x="1300162" y="200025"/>
                </a:cubicBezTo>
                <a:cubicBezTo>
                  <a:pt x="1316500" y="210917"/>
                  <a:pt x="1338431" y="208918"/>
                  <a:pt x="1357312" y="214312"/>
                </a:cubicBezTo>
                <a:cubicBezTo>
                  <a:pt x="1371793" y="218449"/>
                  <a:pt x="1385407" y="225646"/>
                  <a:pt x="1400175" y="228600"/>
                </a:cubicBezTo>
                <a:cubicBezTo>
                  <a:pt x="1436954" y="235956"/>
                  <a:pt x="1602370" y="255855"/>
                  <a:pt x="1628775" y="257175"/>
                </a:cubicBezTo>
                <a:cubicBezTo>
                  <a:pt x="1681097" y="259791"/>
                  <a:pt x="1733550" y="257175"/>
                  <a:pt x="1785937" y="257175"/>
                </a:cubicBezTo>
              </a:path>
            </a:pathLst>
          </a:custGeom>
          <a:noFill/>
          <a:ln w="57150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TUOS Stephenson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776286" y="5608637"/>
            <a:ext cx="7195279" cy="571500"/>
          </a:xfrm>
          <a:custGeom>
            <a:avLst/>
            <a:gdLst>
              <a:gd name="T0" fmla="*/ 0 w 6629400"/>
              <a:gd name="T1" fmla="*/ 571500 h 571500"/>
              <a:gd name="T2" fmla="*/ 100013 w 6629400"/>
              <a:gd name="T3" fmla="*/ 514350 h 571500"/>
              <a:gd name="T4" fmla="*/ 200025 w 6629400"/>
              <a:gd name="T5" fmla="*/ 442913 h 571500"/>
              <a:gd name="T6" fmla="*/ 257175 w 6629400"/>
              <a:gd name="T7" fmla="*/ 414338 h 571500"/>
              <a:gd name="T8" fmla="*/ 328613 w 6629400"/>
              <a:gd name="T9" fmla="*/ 357188 h 571500"/>
              <a:gd name="T10" fmla="*/ 400050 w 6629400"/>
              <a:gd name="T11" fmla="*/ 328613 h 571500"/>
              <a:gd name="T12" fmla="*/ 557213 w 6629400"/>
              <a:gd name="T13" fmla="*/ 228600 h 571500"/>
              <a:gd name="T14" fmla="*/ 600075 w 6629400"/>
              <a:gd name="T15" fmla="*/ 214313 h 571500"/>
              <a:gd name="T16" fmla="*/ 714375 w 6629400"/>
              <a:gd name="T17" fmla="*/ 157163 h 571500"/>
              <a:gd name="T18" fmla="*/ 857250 w 6629400"/>
              <a:gd name="T19" fmla="*/ 128588 h 571500"/>
              <a:gd name="T20" fmla="*/ 1100138 w 6629400"/>
              <a:gd name="T21" fmla="*/ 142875 h 571500"/>
              <a:gd name="T22" fmla="*/ 1300163 w 6629400"/>
              <a:gd name="T23" fmla="*/ 228600 h 571500"/>
              <a:gd name="T24" fmla="*/ 1357313 w 6629400"/>
              <a:gd name="T25" fmla="*/ 242888 h 571500"/>
              <a:gd name="T26" fmla="*/ 1428750 w 6629400"/>
              <a:gd name="T27" fmla="*/ 285750 h 571500"/>
              <a:gd name="T28" fmla="*/ 1500188 w 6629400"/>
              <a:gd name="T29" fmla="*/ 300038 h 571500"/>
              <a:gd name="T30" fmla="*/ 1557338 w 6629400"/>
              <a:gd name="T31" fmla="*/ 314325 h 571500"/>
              <a:gd name="T32" fmla="*/ 1657350 w 6629400"/>
              <a:gd name="T33" fmla="*/ 328613 h 571500"/>
              <a:gd name="T34" fmla="*/ 1714500 w 6629400"/>
              <a:gd name="T35" fmla="*/ 342900 h 571500"/>
              <a:gd name="T36" fmla="*/ 1857375 w 6629400"/>
              <a:gd name="T37" fmla="*/ 357188 h 571500"/>
              <a:gd name="T38" fmla="*/ 2357438 w 6629400"/>
              <a:gd name="T39" fmla="*/ 342900 h 571500"/>
              <a:gd name="T40" fmla="*/ 2486025 w 6629400"/>
              <a:gd name="T41" fmla="*/ 285750 h 571500"/>
              <a:gd name="T42" fmla="*/ 2528888 w 6629400"/>
              <a:gd name="T43" fmla="*/ 271463 h 571500"/>
              <a:gd name="T44" fmla="*/ 2600325 w 6629400"/>
              <a:gd name="T45" fmla="*/ 242888 h 571500"/>
              <a:gd name="T46" fmla="*/ 2643188 w 6629400"/>
              <a:gd name="T47" fmla="*/ 214313 h 571500"/>
              <a:gd name="T48" fmla="*/ 2686050 w 6629400"/>
              <a:gd name="T49" fmla="*/ 200025 h 571500"/>
              <a:gd name="T50" fmla="*/ 2871788 w 6629400"/>
              <a:gd name="T51" fmla="*/ 100013 h 571500"/>
              <a:gd name="T52" fmla="*/ 2943225 w 6629400"/>
              <a:gd name="T53" fmla="*/ 85725 h 571500"/>
              <a:gd name="T54" fmla="*/ 3100388 w 6629400"/>
              <a:gd name="T55" fmla="*/ 0 h 571500"/>
              <a:gd name="T56" fmla="*/ 3486150 w 6629400"/>
              <a:gd name="T57" fmla="*/ 14288 h 571500"/>
              <a:gd name="T58" fmla="*/ 3543300 w 6629400"/>
              <a:gd name="T59" fmla="*/ 28575 h 571500"/>
              <a:gd name="T60" fmla="*/ 3629025 w 6629400"/>
              <a:gd name="T61" fmla="*/ 42863 h 571500"/>
              <a:gd name="T62" fmla="*/ 3714750 w 6629400"/>
              <a:gd name="T63" fmla="*/ 71438 h 571500"/>
              <a:gd name="T64" fmla="*/ 3829050 w 6629400"/>
              <a:gd name="T65" fmla="*/ 114300 h 571500"/>
              <a:gd name="T66" fmla="*/ 3914775 w 6629400"/>
              <a:gd name="T67" fmla="*/ 142875 h 571500"/>
              <a:gd name="T68" fmla="*/ 4014788 w 6629400"/>
              <a:gd name="T69" fmla="*/ 185738 h 571500"/>
              <a:gd name="T70" fmla="*/ 4057650 w 6629400"/>
              <a:gd name="T71" fmla="*/ 200025 h 571500"/>
              <a:gd name="T72" fmla="*/ 4114800 w 6629400"/>
              <a:gd name="T73" fmla="*/ 214313 h 571500"/>
              <a:gd name="T74" fmla="*/ 4157663 w 6629400"/>
              <a:gd name="T75" fmla="*/ 228600 h 571500"/>
              <a:gd name="T76" fmla="*/ 4229100 w 6629400"/>
              <a:gd name="T77" fmla="*/ 242888 h 571500"/>
              <a:gd name="T78" fmla="*/ 4800600 w 6629400"/>
              <a:gd name="T79" fmla="*/ 228600 h 571500"/>
              <a:gd name="T80" fmla="*/ 4900613 w 6629400"/>
              <a:gd name="T81" fmla="*/ 200025 h 571500"/>
              <a:gd name="T82" fmla="*/ 4957763 w 6629400"/>
              <a:gd name="T83" fmla="*/ 171450 h 571500"/>
              <a:gd name="T84" fmla="*/ 5014913 w 6629400"/>
              <a:gd name="T85" fmla="*/ 157163 h 571500"/>
              <a:gd name="T86" fmla="*/ 5414963 w 6629400"/>
              <a:gd name="T87" fmla="*/ 171450 h 571500"/>
              <a:gd name="T88" fmla="*/ 5543550 w 6629400"/>
              <a:gd name="T89" fmla="*/ 200025 h 571500"/>
              <a:gd name="T90" fmla="*/ 5686425 w 6629400"/>
              <a:gd name="T91" fmla="*/ 214313 h 571500"/>
              <a:gd name="T92" fmla="*/ 5772150 w 6629400"/>
              <a:gd name="T93" fmla="*/ 242888 h 571500"/>
              <a:gd name="T94" fmla="*/ 6015038 w 6629400"/>
              <a:gd name="T95" fmla="*/ 285750 h 571500"/>
              <a:gd name="T96" fmla="*/ 6372225 w 6629400"/>
              <a:gd name="T97" fmla="*/ 257175 h 571500"/>
              <a:gd name="T98" fmla="*/ 6415088 w 6629400"/>
              <a:gd name="T99" fmla="*/ 242888 h 571500"/>
              <a:gd name="T100" fmla="*/ 6486525 w 6629400"/>
              <a:gd name="T101" fmla="*/ 200025 h 571500"/>
              <a:gd name="T102" fmla="*/ 6572250 w 6629400"/>
              <a:gd name="T103" fmla="*/ 157163 h 571500"/>
              <a:gd name="T104" fmla="*/ 6629400 w 6629400"/>
              <a:gd name="T105" fmla="*/ 100013 h 5715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629400" h="571500">
                <a:moveTo>
                  <a:pt x="0" y="571500"/>
                </a:moveTo>
                <a:cubicBezTo>
                  <a:pt x="33338" y="552450"/>
                  <a:pt x="67619" y="534964"/>
                  <a:pt x="100013" y="514350"/>
                </a:cubicBezTo>
                <a:cubicBezTo>
                  <a:pt x="167466" y="471426"/>
                  <a:pt x="139826" y="477313"/>
                  <a:pt x="200025" y="442913"/>
                </a:cubicBezTo>
                <a:cubicBezTo>
                  <a:pt x="218517" y="432346"/>
                  <a:pt x="239454" y="426152"/>
                  <a:pt x="257175" y="414338"/>
                </a:cubicBezTo>
                <a:cubicBezTo>
                  <a:pt x="282548" y="397422"/>
                  <a:pt x="302464" y="372878"/>
                  <a:pt x="328613" y="357188"/>
                </a:cubicBezTo>
                <a:cubicBezTo>
                  <a:pt x="350605" y="343993"/>
                  <a:pt x="377697" y="341187"/>
                  <a:pt x="400050" y="328613"/>
                </a:cubicBezTo>
                <a:cubicBezTo>
                  <a:pt x="454171" y="298170"/>
                  <a:pt x="498304" y="248236"/>
                  <a:pt x="557213" y="228600"/>
                </a:cubicBezTo>
                <a:cubicBezTo>
                  <a:pt x="571500" y="223838"/>
                  <a:pt x="586365" y="220545"/>
                  <a:pt x="600075" y="214313"/>
                </a:cubicBezTo>
                <a:cubicBezTo>
                  <a:pt x="638854" y="196686"/>
                  <a:pt x="672358" y="164166"/>
                  <a:pt x="714375" y="157163"/>
                </a:cubicBezTo>
                <a:cubicBezTo>
                  <a:pt x="819469" y="139647"/>
                  <a:pt x="771996" y="149901"/>
                  <a:pt x="857250" y="128588"/>
                </a:cubicBezTo>
                <a:cubicBezTo>
                  <a:pt x="938213" y="133350"/>
                  <a:pt x="1019717" y="132385"/>
                  <a:pt x="1100138" y="142875"/>
                </a:cubicBezTo>
                <a:cubicBezTo>
                  <a:pt x="1221040" y="158645"/>
                  <a:pt x="1166324" y="195139"/>
                  <a:pt x="1300163" y="228600"/>
                </a:cubicBezTo>
                <a:lnTo>
                  <a:pt x="1357313" y="242888"/>
                </a:lnTo>
                <a:cubicBezTo>
                  <a:pt x="1381125" y="257175"/>
                  <a:pt x="1402966" y="275437"/>
                  <a:pt x="1428750" y="285750"/>
                </a:cubicBezTo>
                <a:cubicBezTo>
                  <a:pt x="1451297" y="294769"/>
                  <a:pt x="1476482" y="294770"/>
                  <a:pt x="1500188" y="300038"/>
                </a:cubicBezTo>
                <a:cubicBezTo>
                  <a:pt x="1519357" y="304298"/>
                  <a:pt x="1538018" y="310812"/>
                  <a:pt x="1557338" y="314325"/>
                </a:cubicBezTo>
                <a:cubicBezTo>
                  <a:pt x="1590471" y="320349"/>
                  <a:pt x="1624217" y="322589"/>
                  <a:pt x="1657350" y="328613"/>
                </a:cubicBezTo>
                <a:cubicBezTo>
                  <a:pt x="1676670" y="332126"/>
                  <a:pt x="1695061" y="340123"/>
                  <a:pt x="1714500" y="342900"/>
                </a:cubicBezTo>
                <a:cubicBezTo>
                  <a:pt x="1761882" y="349669"/>
                  <a:pt x="1809750" y="352425"/>
                  <a:pt x="1857375" y="357188"/>
                </a:cubicBezTo>
                <a:cubicBezTo>
                  <a:pt x="2024063" y="352425"/>
                  <a:pt x="2191127" y="355069"/>
                  <a:pt x="2357438" y="342900"/>
                </a:cubicBezTo>
                <a:cubicBezTo>
                  <a:pt x="2443800" y="336581"/>
                  <a:pt x="2427025" y="315250"/>
                  <a:pt x="2486025" y="285750"/>
                </a:cubicBezTo>
                <a:cubicBezTo>
                  <a:pt x="2499496" y="279015"/>
                  <a:pt x="2514786" y="276751"/>
                  <a:pt x="2528888" y="271463"/>
                </a:cubicBezTo>
                <a:cubicBezTo>
                  <a:pt x="2552902" y="262458"/>
                  <a:pt x="2577386" y="254358"/>
                  <a:pt x="2600325" y="242888"/>
                </a:cubicBezTo>
                <a:cubicBezTo>
                  <a:pt x="2615684" y="235209"/>
                  <a:pt x="2627829" y="221992"/>
                  <a:pt x="2643188" y="214313"/>
                </a:cubicBezTo>
                <a:cubicBezTo>
                  <a:pt x="2656658" y="207578"/>
                  <a:pt x="2672829" y="207237"/>
                  <a:pt x="2686050" y="200025"/>
                </a:cubicBezTo>
                <a:cubicBezTo>
                  <a:pt x="2785431" y="145817"/>
                  <a:pt x="2779565" y="127680"/>
                  <a:pt x="2871788" y="100013"/>
                </a:cubicBezTo>
                <a:cubicBezTo>
                  <a:pt x="2895048" y="93035"/>
                  <a:pt x="2919413" y="90488"/>
                  <a:pt x="2943225" y="85725"/>
                </a:cubicBezTo>
                <a:cubicBezTo>
                  <a:pt x="3072884" y="20896"/>
                  <a:pt x="3022082" y="52203"/>
                  <a:pt x="3100388" y="0"/>
                </a:cubicBezTo>
                <a:cubicBezTo>
                  <a:pt x="3228975" y="4763"/>
                  <a:pt x="3357741" y="6004"/>
                  <a:pt x="3486150" y="14288"/>
                </a:cubicBezTo>
                <a:cubicBezTo>
                  <a:pt x="3505746" y="15552"/>
                  <a:pt x="3524045" y="24724"/>
                  <a:pt x="3543300" y="28575"/>
                </a:cubicBezTo>
                <a:cubicBezTo>
                  <a:pt x="3571707" y="34256"/>
                  <a:pt x="3600921" y="35837"/>
                  <a:pt x="3629025" y="42863"/>
                </a:cubicBezTo>
                <a:cubicBezTo>
                  <a:pt x="3658246" y="50168"/>
                  <a:pt x="3686175" y="61913"/>
                  <a:pt x="3714750" y="71438"/>
                </a:cubicBezTo>
                <a:cubicBezTo>
                  <a:pt x="3842150" y="113904"/>
                  <a:pt x="3641103" y="45955"/>
                  <a:pt x="3829050" y="114300"/>
                </a:cubicBezTo>
                <a:cubicBezTo>
                  <a:pt x="3857357" y="124594"/>
                  <a:pt x="3914775" y="142875"/>
                  <a:pt x="3914775" y="142875"/>
                </a:cubicBezTo>
                <a:cubicBezTo>
                  <a:pt x="3980026" y="186375"/>
                  <a:pt x="3934061" y="162673"/>
                  <a:pt x="4014788" y="185738"/>
                </a:cubicBezTo>
                <a:cubicBezTo>
                  <a:pt x="4029269" y="189875"/>
                  <a:pt x="4043169" y="195888"/>
                  <a:pt x="4057650" y="200025"/>
                </a:cubicBezTo>
                <a:cubicBezTo>
                  <a:pt x="4076531" y="205420"/>
                  <a:pt x="4095919" y="208919"/>
                  <a:pt x="4114800" y="214313"/>
                </a:cubicBezTo>
                <a:cubicBezTo>
                  <a:pt x="4129281" y="218450"/>
                  <a:pt x="4143052" y="224947"/>
                  <a:pt x="4157663" y="228600"/>
                </a:cubicBezTo>
                <a:cubicBezTo>
                  <a:pt x="4181222" y="234490"/>
                  <a:pt x="4205288" y="238125"/>
                  <a:pt x="4229100" y="242888"/>
                </a:cubicBezTo>
                <a:cubicBezTo>
                  <a:pt x="4419600" y="238125"/>
                  <a:pt x="4610237" y="237253"/>
                  <a:pt x="4800600" y="228600"/>
                </a:cubicBezTo>
                <a:cubicBezTo>
                  <a:pt x="4814121" y="227985"/>
                  <a:pt x="4883790" y="207235"/>
                  <a:pt x="4900613" y="200025"/>
                </a:cubicBezTo>
                <a:cubicBezTo>
                  <a:pt x="4920189" y="191635"/>
                  <a:pt x="4937821" y="178928"/>
                  <a:pt x="4957763" y="171450"/>
                </a:cubicBezTo>
                <a:cubicBezTo>
                  <a:pt x="4976149" y="164555"/>
                  <a:pt x="4995863" y="161925"/>
                  <a:pt x="5014913" y="157163"/>
                </a:cubicBezTo>
                <a:cubicBezTo>
                  <a:pt x="5148263" y="161925"/>
                  <a:pt x="5281758" y="163614"/>
                  <a:pt x="5414963" y="171450"/>
                </a:cubicBezTo>
                <a:cubicBezTo>
                  <a:pt x="5656965" y="185685"/>
                  <a:pt x="5399685" y="177892"/>
                  <a:pt x="5543550" y="200025"/>
                </a:cubicBezTo>
                <a:cubicBezTo>
                  <a:pt x="5590856" y="207303"/>
                  <a:pt x="5638800" y="209550"/>
                  <a:pt x="5686425" y="214313"/>
                </a:cubicBezTo>
                <a:cubicBezTo>
                  <a:pt x="5715000" y="223838"/>
                  <a:pt x="5742439" y="237936"/>
                  <a:pt x="5772150" y="242888"/>
                </a:cubicBezTo>
                <a:cubicBezTo>
                  <a:pt x="5967554" y="275455"/>
                  <a:pt x="5886787" y="260101"/>
                  <a:pt x="6015038" y="285750"/>
                </a:cubicBezTo>
                <a:cubicBezTo>
                  <a:pt x="6136030" y="279382"/>
                  <a:pt x="6254475" y="283342"/>
                  <a:pt x="6372225" y="257175"/>
                </a:cubicBezTo>
                <a:cubicBezTo>
                  <a:pt x="6386927" y="253908"/>
                  <a:pt x="6401618" y="249623"/>
                  <a:pt x="6415088" y="242888"/>
                </a:cubicBezTo>
                <a:cubicBezTo>
                  <a:pt x="6439926" y="230469"/>
                  <a:pt x="6462146" y="213323"/>
                  <a:pt x="6486525" y="200025"/>
                </a:cubicBezTo>
                <a:cubicBezTo>
                  <a:pt x="6514572" y="184727"/>
                  <a:pt x="6543675" y="171450"/>
                  <a:pt x="6572250" y="157163"/>
                </a:cubicBezTo>
                <a:lnTo>
                  <a:pt x="6629400" y="100013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28"/>
          <p:cNvSpPr/>
          <p:nvPr/>
        </p:nvSpPr>
        <p:spPr bwMode="auto">
          <a:xfrm>
            <a:off x="733424" y="5565775"/>
            <a:ext cx="1535199" cy="471487"/>
          </a:xfrm>
          <a:custGeom>
            <a:avLst/>
            <a:gdLst>
              <a:gd name="connsiteX0" fmla="*/ 0 w 1414462"/>
              <a:gd name="connsiteY0" fmla="*/ 471487 h 471487"/>
              <a:gd name="connsiteX1" fmla="*/ 71437 w 1414462"/>
              <a:gd name="connsiteY1" fmla="*/ 428625 h 471487"/>
              <a:gd name="connsiteX2" fmla="*/ 100012 w 1414462"/>
              <a:gd name="connsiteY2" fmla="*/ 385762 h 471487"/>
              <a:gd name="connsiteX3" fmla="*/ 185737 w 1414462"/>
              <a:gd name="connsiteY3" fmla="*/ 342900 h 471487"/>
              <a:gd name="connsiteX4" fmla="*/ 300037 w 1414462"/>
              <a:gd name="connsiteY4" fmla="*/ 242887 h 471487"/>
              <a:gd name="connsiteX5" fmla="*/ 342900 w 1414462"/>
              <a:gd name="connsiteY5" fmla="*/ 214312 h 471487"/>
              <a:gd name="connsiteX6" fmla="*/ 385762 w 1414462"/>
              <a:gd name="connsiteY6" fmla="*/ 185737 h 471487"/>
              <a:gd name="connsiteX7" fmla="*/ 428625 w 1414462"/>
              <a:gd name="connsiteY7" fmla="*/ 171450 h 471487"/>
              <a:gd name="connsiteX8" fmla="*/ 514350 w 1414462"/>
              <a:gd name="connsiteY8" fmla="*/ 114300 h 471487"/>
              <a:gd name="connsiteX9" fmla="*/ 557212 w 1414462"/>
              <a:gd name="connsiteY9" fmla="*/ 100012 h 471487"/>
              <a:gd name="connsiteX10" fmla="*/ 600075 w 1414462"/>
              <a:gd name="connsiteY10" fmla="*/ 71437 h 471487"/>
              <a:gd name="connsiteX11" fmla="*/ 685800 w 1414462"/>
              <a:gd name="connsiteY11" fmla="*/ 42862 h 471487"/>
              <a:gd name="connsiteX12" fmla="*/ 800100 w 1414462"/>
              <a:gd name="connsiteY12" fmla="*/ 0 h 471487"/>
              <a:gd name="connsiteX13" fmla="*/ 1185862 w 1414462"/>
              <a:gd name="connsiteY13" fmla="*/ 14287 h 471487"/>
              <a:gd name="connsiteX14" fmla="*/ 1314450 w 1414462"/>
              <a:gd name="connsiteY14" fmla="*/ 57150 h 471487"/>
              <a:gd name="connsiteX15" fmla="*/ 1357312 w 1414462"/>
              <a:gd name="connsiteY15" fmla="*/ 71437 h 471487"/>
              <a:gd name="connsiteX16" fmla="*/ 1414462 w 1414462"/>
              <a:gd name="connsiteY16" fmla="*/ 100012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4462" h="471487">
                <a:moveTo>
                  <a:pt x="0" y="471487"/>
                </a:moveTo>
                <a:cubicBezTo>
                  <a:pt x="23812" y="457200"/>
                  <a:pt x="50353" y="446697"/>
                  <a:pt x="71437" y="428625"/>
                </a:cubicBezTo>
                <a:cubicBezTo>
                  <a:pt x="84475" y="417450"/>
                  <a:pt x="87870" y="397904"/>
                  <a:pt x="100012" y="385762"/>
                </a:cubicBezTo>
                <a:cubicBezTo>
                  <a:pt x="127709" y="358065"/>
                  <a:pt x="150876" y="354520"/>
                  <a:pt x="185737" y="342900"/>
                </a:cubicBezTo>
                <a:cubicBezTo>
                  <a:pt x="233362" y="271462"/>
                  <a:pt x="200025" y="309562"/>
                  <a:pt x="300037" y="242887"/>
                </a:cubicBezTo>
                <a:lnTo>
                  <a:pt x="342900" y="214312"/>
                </a:lnTo>
                <a:cubicBezTo>
                  <a:pt x="357187" y="204787"/>
                  <a:pt x="369472" y="191167"/>
                  <a:pt x="385762" y="185737"/>
                </a:cubicBezTo>
                <a:lnTo>
                  <a:pt x="428625" y="171450"/>
                </a:lnTo>
                <a:cubicBezTo>
                  <a:pt x="457200" y="152400"/>
                  <a:pt x="481770" y="125161"/>
                  <a:pt x="514350" y="114300"/>
                </a:cubicBezTo>
                <a:cubicBezTo>
                  <a:pt x="528637" y="109537"/>
                  <a:pt x="543742" y="106747"/>
                  <a:pt x="557212" y="100012"/>
                </a:cubicBezTo>
                <a:cubicBezTo>
                  <a:pt x="572571" y="92333"/>
                  <a:pt x="584383" y="78411"/>
                  <a:pt x="600075" y="71437"/>
                </a:cubicBezTo>
                <a:cubicBezTo>
                  <a:pt x="627600" y="59204"/>
                  <a:pt x="660738" y="59570"/>
                  <a:pt x="685800" y="42862"/>
                </a:cubicBezTo>
                <a:cubicBezTo>
                  <a:pt x="748868" y="816"/>
                  <a:pt x="711824" y="17654"/>
                  <a:pt x="800100" y="0"/>
                </a:cubicBezTo>
                <a:cubicBezTo>
                  <a:pt x="928687" y="4762"/>
                  <a:pt x="1057715" y="2637"/>
                  <a:pt x="1185862" y="14287"/>
                </a:cubicBezTo>
                <a:cubicBezTo>
                  <a:pt x="1185867" y="14287"/>
                  <a:pt x="1293017" y="50006"/>
                  <a:pt x="1314450" y="57150"/>
                </a:cubicBezTo>
                <a:lnTo>
                  <a:pt x="1357312" y="71437"/>
                </a:lnTo>
                <a:cubicBezTo>
                  <a:pt x="1404138" y="102654"/>
                  <a:pt x="1383003" y="100012"/>
                  <a:pt x="1414462" y="100012"/>
                </a:cubicBezTo>
              </a:path>
            </a:pathLst>
          </a:custGeom>
          <a:noFill/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TUOS Stephenson" pitchFamily="-128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1076325" y="5422900"/>
            <a:ext cx="1938383" cy="258762"/>
          </a:xfrm>
          <a:custGeom>
            <a:avLst/>
            <a:gdLst>
              <a:gd name="connsiteX0" fmla="*/ 0 w 1785937"/>
              <a:gd name="connsiteY0" fmla="*/ 171450 h 258337"/>
              <a:gd name="connsiteX1" fmla="*/ 85725 w 1785937"/>
              <a:gd name="connsiteY1" fmla="*/ 128587 h 258337"/>
              <a:gd name="connsiteX2" fmla="*/ 142875 w 1785937"/>
              <a:gd name="connsiteY2" fmla="*/ 114300 h 258337"/>
              <a:gd name="connsiteX3" fmla="*/ 228600 w 1785937"/>
              <a:gd name="connsiteY3" fmla="*/ 85725 h 258337"/>
              <a:gd name="connsiteX4" fmla="*/ 314325 w 1785937"/>
              <a:gd name="connsiteY4" fmla="*/ 57150 h 258337"/>
              <a:gd name="connsiteX5" fmla="*/ 442912 w 1785937"/>
              <a:gd name="connsiteY5" fmla="*/ 14287 h 258337"/>
              <a:gd name="connsiteX6" fmla="*/ 485775 w 1785937"/>
              <a:gd name="connsiteY6" fmla="*/ 0 h 258337"/>
              <a:gd name="connsiteX7" fmla="*/ 942975 w 1785937"/>
              <a:gd name="connsiteY7" fmla="*/ 14287 h 258337"/>
              <a:gd name="connsiteX8" fmla="*/ 985837 w 1785937"/>
              <a:gd name="connsiteY8" fmla="*/ 42862 h 258337"/>
              <a:gd name="connsiteX9" fmla="*/ 1057275 w 1785937"/>
              <a:gd name="connsiteY9" fmla="*/ 57150 h 258337"/>
              <a:gd name="connsiteX10" fmla="*/ 1143000 w 1785937"/>
              <a:gd name="connsiteY10" fmla="*/ 85725 h 258337"/>
              <a:gd name="connsiteX11" fmla="*/ 1185862 w 1785937"/>
              <a:gd name="connsiteY11" fmla="*/ 100012 h 258337"/>
              <a:gd name="connsiteX12" fmla="*/ 1271587 w 1785937"/>
              <a:gd name="connsiteY12" fmla="*/ 157162 h 258337"/>
              <a:gd name="connsiteX13" fmla="*/ 1300162 w 1785937"/>
              <a:gd name="connsiteY13" fmla="*/ 200025 h 258337"/>
              <a:gd name="connsiteX14" fmla="*/ 1357312 w 1785937"/>
              <a:gd name="connsiteY14" fmla="*/ 214312 h 258337"/>
              <a:gd name="connsiteX15" fmla="*/ 1400175 w 1785937"/>
              <a:gd name="connsiteY15" fmla="*/ 228600 h 258337"/>
              <a:gd name="connsiteX16" fmla="*/ 1628775 w 1785937"/>
              <a:gd name="connsiteY16" fmla="*/ 257175 h 258337"/>
              <a:gd name="connsiteX17" fmla="*/ 1785937 w 1785937"/>
              <a:gd name="connsiteY17" fmla="*/ 257175 h 25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85937" h="258337">
                <a:moveTo>
                  <a:pt x="0" y="171450"/>
                </a:moveTo>
                <a:cubicBezTo>
                  <a:pt x="28575" y="157162"/>
                  <a:pt x="56062" y="140452"/>
                  <a:pt x="85725" y="128587"/>
                </a:cubicBezTo>
                <a:cubicBezTo>
                  <a:pt x="103957" y="121294"/>
                  <a:pt x="124067" y="119942"/>
                  <a:pt x="142875" y="114300"/>
                </a:cubicBezTo>
                <a:cubicBezTo>
                  <a:pt x="171725" y="105645"/>
                  <a:pt x="200025" y="95250"/>
                  <a:pt x="228600" y="85725"/>
                </a:cubicBezTo>
                <a:lnTo>
                  <a:pt x="314325" y="57150"/>
                </a:lnTo>
                <a:lnTo>
                  <a:pt x="442912" y="14287"/>
                </a:lnTo>
                <a:lnTo>
                  <a:pt x="485775" y="0"/>
                </a:lnTo>
                <a:cubicBezTo>
                  <a:pt x="638175" y="4762"/>
                  <a:pt x="791058" y="1266"/>
                  <a:pt x="942975" y="14287"/>
                </a:cubicBezTo>
                <a:cubicBezTo>
                  <a:pt x="960084" y="15753"/>
                  <a:pt x="969759" y="36833"/>
                  <a:pt x="985837" y="42862"/>
                </a:cubicBezTo>
                <a:cubicBezTo>
                  <a:pt x="1008575" y="51389"/>
                  <a:pt x="1033846" y="50760"/>
                  <a:pt x="1057275" y="57150"/>
                </a:cubicBezTo>
                <a:cubicBezTo>
                  <a:pt x="1086334" y="65075"/>
                  <a:pt x="1114425" y="76200"/>
                  <a:pt x="1143000" y="85725"/>
                </a:cubicBezTo>
                <a:lnTo>
                  <a:pt x="1185862" y="100012"/>
                </a:lnTo>
                <a:cubicBezTo>
                  <a:pt x="1214437" y="119062"/>
                  <a:pt x="1252537" y="128587"/>
                  <a:pt x="1271587" y="157162"/>
                </a:cubicBezTo>
                <a:cubicBezTo>
                  <a:pt x="1281112" y="171450"/>
                  <a:pt x="1285874" y="190500"/>
                  <a:pt x="1300162" y="200025"/>
                </a:cubicBezTo>
                <a:cubicBezTo>
                  <a:pt x="1316500" y="210917"/>
                  <a:pt x="1338431" y="208918"/>
                  <a:pt x="1357312" y="214312"/>
                </a:cubicBezTo>
                <a:cubicBezTo>
                  <a:pt x="1371793" y="218449"/>
                  <a:pt x="1385407" y="225646"/>
                  <a:pt x="1400175" y="228600"/>
                </a:cubicBezTo>
                <a:cubicBezTo>
                  <a:pt x="1436954" y="235956"/>
                  <a:pt x="1602370" y="255855"/>
                  <a:pt x="1628775" y="257175"/>
                </a:cubicBezTo>
                <a:cubicBezTo>
                  <a:pt x="1681097" y="259791"/>
                  <a:pt x="1733550" y="257175"/>
                  <a:pt x="1785937" y="257175"/>
                </a:cubicBezTo>
              </a:path>
            </a:pathLst>
          </a:custGeom>
          <a:noFill/>
          <a:ln w="57150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latin typeface="TUOS Stephenson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18311" y="2132854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pic>
        <p:nvPicPr>
          <p:cNvPr id="36" name="Picture 35" descr="12-06-2016 11-58-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29544"/>
            <a:ext cx="8928992" cy="21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18311" y="2132854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83552" y="2780928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pic>
        <p:nvPicPr>
          <p:cNvPr id="40" name="Picture 6" descr="C:\Users\Avgoustinos\Desktop\19-08-2016 16-59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56" y="4693917"/>
            <a:ext cx="2040287" cy="19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551856" y="6013597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Thigmotaxis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Analysis Procedure</a:t>
            </a:r>
            <a:endParaRPr lang="en-US" altLang="en-US" dirty="0" smtClean="0"/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32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140000"/>
              </a:lnSpc>
              <a:spcBef>
                <a:spcPct val="20000"/>
              </a:spcBef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TUOS Blake" panose="020B05030400000200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1CD59-18D4-4AA4-9F9B-33E27100A07B}" type="slidenum">
              <a:rPr lang="en-GB" altLang="en-US" sz="1800">
                <a:latin typeface="TUOS Stephenson" panose="02070503080000020004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800">
              <a:latin typeface="TUOS Stephenson" panose="020705030800000200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2132856"/>
            <a:ext cx="2414444" cy="49244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521576" y="2379074"/>
            <a:ext cx="382394" cy="1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18311" y="2132854"/>
            <a:ext cx="1566583" cy="49244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Features</a:t>
            </a:r>
            <a:endParaRPr lang="en-US" sz="2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01117" y="2780928"/>
            <a:ext cx="1200970" cy="492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Labels</a:t>
            </a:r>
            <a:endParaRPr lang="en-US" sz="2600" b="1" dirty="0"/>
          </a:p>
        </p:txBody>
      </p:sp>
      <p:cxnSp>
        <p:nvCxnSpPr>
          <p:cNvPr id="39" name="Straight Arrow Connector 38"/>
          <p:cNvCxnSpPr>
            <a:endCxn id="42" idx="1"/>
          </p:cNvCxnSpPr>
          <p:nvPr/>
        </p:nvCxnSpPr>
        <p:spPr>
          <a:xfrm>
            <a:off x="4484894" y="2379079"/>
            <a:ext cx="663170" cy="37253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48064" y="2505387"/>
            <a:ext cx="2374368" cy="4924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287648" y="2852936"/>
            <a:ext cx="860416" cy="174214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07504" y="5536859"/>
            <a:ext cx="1948977" cy="492443"/>
            <a:chOff x="107504" y="5536859"/>
            <a:chExt cx="1948977" cy="492443"/>
          </a:xfrm>
        </p:grpSpPr>
        <p:sp>
          <p:nvSpPr>
            <p:cNvPr id="59" name="TextBox 58"/>
            <p:cNvSpPr txBox="1"/>
            <p:nvPr/>
          </p:nvSpPr>
          <p:spPr>
            <a:xfrm>
              <a:off x="107504" y="5536859"/>
              <a:ext cx="1566583" cy="49244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smtClean="0"/>
                <a:t>Features</a:t>
              </a:r>
              <a:endParaRPr lang="en-US" sz="2600" b="1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1674087" y="5799342"/>
              <a:ext cx="382394" cy="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927546" y="4583951"/>
            <a:ext cx="2990735" cy="2196261"/>
            <a:chOff x="1927546" y="4583951"/>
            <a:chExt cx="2990735" cy="2196261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46" y="5052775"/>
              <a:ext cx="8096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141" y="4583951"/>
              <a:ext cx="8286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057" y="4721720"/>
              <a:ext cx="78105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193" y="5906372"/>
              <a:ext cx="8001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470" y="6177238"/>
              <a:ext cx="7048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506" y="5608637"/>
              <a:ext cx="8667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2662823" y="5496220"/>
              <a:ext cx="1460144" cy="46166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</a:rPr>
                <a:t>Clusters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91658" y="5505983"/>
            <a:ext cx="1590433" cy="492443"/>
            <a:chOff x="4991658" y="5505983"/>
            <a:chExt cx="1590433" cy="492443"/>
          </a:xfrm>
        </p:grpSpPr>
        <p:sp>
          <p:nvSpPr>
            <p:cNvPr id="63" name="TextBox 62"/>
            <p:cNvSpPr txBox="1"/>
            <p:nvPr/>
          </p:nvSpPr>
          <p:spPr>
            <a:xfrm>
              <a:off x="4991658" y="5505983"/>
              <a:ext cx="1200970" cy="4924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smtClean="0"/>
                <a:t>Labels</a:t>
              </a:r>
              <a:endParaRPr lang="en-US" sz="2600" b="1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6199697" y="5752204"/>
              <a:ext cx="382394" cy="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581669" y="4693917"/>
            <a:ext cx="2428520" cy="1884981"/>
            <a:chOff x="6581669" y="4693917"/>
            <a:chExt cx="2428520" cy="1884981"/>
          </a:xfrm>
        </p:grpSpPr>
        <p:grpSp>
          <p:nvGrpSpPr>
            <p:cNvPr id="9" name="Group 8"/>
            <p:cNvGrpSpPr/>
            <p:nvPr/>
          </p:nvGrpSpPr>
          <p:grpSpPr>
            <a:xfrm>
              <a:off x="6581669" y="5209875"/>
              <a:ext cx="2428520" cy="1369023"/>
              <a:chOff x="6582091" y="5069382"/>
              <a:chExt cx="2428520" cy="1369023"/>
            </a:xfrm>
          </p:grpSpPr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923" y="5249068"/>
                <a:ext cx="1096688" cy="1009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2091" y="5069382"/>
                <a:ext cx="1254255" cy="1369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8" name="Rectangle 67"/>
            <p:cNvSpPr/>
            <p:nvPr/>
          </p:nvSpPr>
          <p:spPr>
            <a:xfrm>
              <a:off x="7160311" y="4693917"/>
              <a:ext cx="1296895" cy="46166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</a:rPr>
                <a:t>Classes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7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</TotalTime>
  <Words>723</Words>
  <Application>Microsoft Office PowerPoint</Application>
  <PresentationFormat>On-screen Show (4:3)</PresentationFormat>
  <Paragraphs>192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ＭＳ Ｐゴシック</vt:lpstr>
      <vt:lpstr>TUOS Blake</vt:lpstr>
      <vt:lpstr>Wingdings 2</vt:lpstr>
      <vt:lpstr>TUOS Stephenson</vt:lpstr>
      <vt:lpstr>tuos_ppt_template_white</vt:lpstr>
      <vt:lpstr>Detailed classification of animal trajectories inside the  Morris Water Maze</vt:lpstr>
      <vt:lpstr>Contents</vt:lpstr>
      <vt:lpstr>The Morris Water Maze (MWM)</vt:lpstr>
      <vt:lpstr>Data Analysis in the MWM</vt:lpstr>
      <vt:lpstr>Our Analysis Methodology</vt:lpstr>
      <vt:lpstr>Analysis Procedure</vt:lpstr>
      <vt:lpstr>Analysis Procedure</vt:lpstr>
      <vt:lpstr>Analysis Procedure</vt:lpstr>
      <vt:lpstr>Analysis Procedure</vt:lpstr>
      <vt:lpstr>Analysis Procedure</vt:lpstr>
      <vt:lpstr>Analysis Procedure</vt:lpstr>
      <vt:lpstr>Analysis Procedure</vt:lpstr>
      <vt:lpstr>Analysis Procedure</vt:lpstr>
      <vt:lpstr>Ideas</vt:lpstr>
      <vt:lpstr>Classification Boosting with  z Majority Voting</vt:lpstr>
      <vt:lpstr>Classification Boosting with  z Majority Voting</vt:lpstr>
      <vt:lpstr>Updated Methodology</vt:lpstr>
      <vt:lpstr>Classes of Behaviour</vt:lpstr>
      <vt:lpstr>Results (ensemble)</vt:lpstr>
      <vt:lpstr>Results (classifiers)</vt:lpstr>
      <vt:lpstr>PowerPoint Presentation</vt:lpstr>
      <vt:lpstr>Results (ensemble)</vt:lpstr>
      <vt:lpstr>Comparison with other methods</vt:lpstr>
      <vt:lpstr>PowerPoint Presentation</vt:lpstr>
      <vt:lpstr>PowerPoint Presentation</vt:lpstr>
      <vt:lpstr>Future Work</vt:lpstr>
      <vt:lpstr>Future Work</vt:lpstr>
      <vt:lpstr>Software Demo</vt:lpstr>
      <vt:lpstr>Acknowledgements</vt:lpstr>
      <vt:lpstr>PowerPoint Presentation</vt:lpstr>
    </vt:vector>
  </TitlesOfParts>
  <Manager>Design team</Manager>
  <Company>Univeristy of Sheffield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white, dmc</cp:keywords>
  <dc:description>Please use this template for all your screen presentation requirements - adapting as necessary to the audience and facility in which it might be seen._x000d_
_x000d_
© 2005  The Univeristy of Sheffield</dc:description>
  <cp:lastModifiedBy>Avgoustinos Vouros</cp:lastModifiedBy>
  <cp:revision>122</cp:revision>
  <cp:lastPrinted>2005-02-24T11:31:10Z</cp:lastPrinted>
  <dcterms:created xsi:type="dcterms:W3CDTF">2011-12-13T16:55:01Z</dcterms:created>
  <dcterms:modified xsi:type="dcterms:W3CDTF">2018-02-20T16:47:18Z</dcterms:modified>
  <cp:category>Templates, identity</cp:category>
</cp:coreProperties>
</file>