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81"/>
  </p:notesMasterIdLst>
  <p:handoutMasterIdLst>
    <p:handoutMasterId r:id="rId82"/>
  </p:handoutMasterIdLst>
  <p:sldIdLst>
    <p:sldId id="266" r:id="rId2"/>
    <p:sldId id="320" r:id="rId3"/>
    <p:sldId id="304" r:id="rId4"/>
    <p:sldId id="306" r:id="rId5"/>
    <p:sldId id="340" r:id="rId6"/>
    <p:sldId id="353" r:id="rId7"/>
    <p:sldId id="341" r:id="rId8"/>
    <p:sldId id="307" r:id="rId9"/>
    <p:sldId id="342" r:id="rId10"/>
    <p:sldId id="391" r:id="rId11"/>
    <p:sldId id="315" r:id="rId12"/>
    <p:sldId id="403" r:id="rId13"/>
    <p:sldId id="392" r:id="rId14"/>
    <p:sldId id="313" r:id="rId15"/>
    <p:sldId id="343" r:id="rId16"/>
    <p:sldId id="404" r:id="rId17"/>
    <p:sldId id="354" r:id="rId18"/>
    <p:sldId id="407" r:id="rId19"/>
    <p:sldId id="345" r:id="rId20"/>
    <p:sldId id="384" r:id="rId21"/>
    <p:sldId id="385" r:id="rId22"/>
    <p:sldId id="344" r:id="rId23"/>
    <p:sldId id="314" r:id="rId24"/>
    <p:sldId id="386" r:id="rId25"/>
    <p:sldId id="400" r:id="rId26"/>
    <p:sldId id="401" r:id="rId27"/>
    <p:sldId id="402" r:id="rId28"/>
    <p:sldId id="390" r:id="rId29"/>
    <p:sldId id="408" r:id="rId30"/>
    <p:sldId id="355" r:id="rId31"/>
    <p:sldId id="356" r:id="rId32"/>
    <p:sldId id="310" r:id="rId33"/>
    <p:sldId id="357" r:id="rId34"/>
    <p:sldId id="360" r:id="rId35"/>
    <p:sldId id="361" r:id="rId36"/>
    <p:sldId id="362" r:id="rId37"/>
    <p:sldId id="393" r:id="rId38"/>
    <p:sldId id="317" r:id="rId39"/>
    <p:sldId id="318" r:id="rId40"/>
    <p:sldId id="395" r:id="rId41"/>
    <p:sldId id="394" r:id="rId42"/>
    <p:sldId id="396" r:id="rId43"/>
    <p:sldId id="397" r:id="rId44"/>
    <p:sldId id="364" r:id="rId45"/>
    <p:sldId id="372" r:id="rId46"/>
    <p:sldId id="365" r:id="rId47"/>
    <p:sldId id="366" r:id="rId48"/>
    <p:sldId id="367" r:id="rId49"/>
    <p:sldId id="368" r:id="rId50"/>
    <p:sldId id="369" r:id="rId51"/>
    <p:sldId id="370" r:id="rId52"/>
    <p:sldId id="371" r:id="rId53"/>
    <p:sldId id="321" r:id="rId54"/>
    <p:sldId id="330" r:id="rId55"/>
    <p:sldId id="335" r:id="rId56"/>
    <p:sldId id="331" r:id="rId57"/>
    <p:sldId id="378" r:id="rId58"/>
    <p:sldId id="379" r:id="rId59"/>
    <p:sldId id="380" r:id="rId60"/>
    <p:sldId id="381" r:id="rId61"/>
    <p:sldId id="382" r:id="rId62"/>
    <p:sldId id="409" r:id="rId63"/>
    <p:sldId id="412" r:id="rId64"/>
    <p:sldId id="411" r:id="rId65"/>
    <p:sldId id="414" r:id="rId66"/>
    <p:sldId id="415" r:id="rId67"/>
    <p:sldId id="413" r:id="rId68"/>
    <p:sldId id="417" r:id="rId69"/>
    <p:sldId id="416" r:id="rId70"/>
    <p:sldId id="419" r:id="rId71"/>
    <p:sldId id="420" r:id="rId72"/>
    <p:sldId id="421" r:id="rId73"/>
    <p:sldId id="410" r:id="rId74"/>
    <p:sldId id="422" r:id="rId75"/>
    <p:sldId id="399" r:id="rId76"/>
    <p:sldId id="338" r:id="rId77"/>
    <p:sldId id="383" r:id="rId78"/>
    <p:sldId id="406" r:id="rId79"/>
    <p:sldId id="398" r:id="rId80"/>
  </p:sldIdLst>
  <p:sldSz cx="9144000" cy="6858000" type="screen4x3"/>
  <p:notesSz cx="6858000" cy="9144000"/>
  <p:embeddedFontLst>
    <p:embeddedFont>
      <p:font typeface="TUOS Blake" panose="020B0503040000020004" pitchFamily="34" charset="0"/>
      <p:regular r:id="rId83"/>
      <p:bold r:id="rId84"/>
      <p:italic r:id="rId85"/>
    </p:embeddedFont>
    <p:embeddedFont>
      <p:font typeface="TUOS Stephenson" panose="02070503080000020004" pitchFamily="18" charset="0"/>
      <p:regular r:id="rId86"/>
      <p:bold r:id="rId87"/>
      <p:italic r:id="rId88"/>
    </p:embeddedFont>
  </p:embeddedFontLst>
  <p:defaultTextStyle>
    <a:defPPr>
      <a:defRPr lang="en-GB"/>
    </a:defPPr>
    <a:lvl1pPr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196F"/>
    <a:srgbClr val="000000"/>
    <a:srgbClr val="FF0000"/>
    <a:srgbClr val="69D8FF"/>
    <a:srgbClr val="FF71FF"/>
    <a:srgbClr val="FDABFF"/>
    <a:srgbClr val="FF00FF"/>
    <a:srgbClr val="3399FF"/>
    <a:srgbClr val="0099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0" autoAdjust="0"/>
    <p:restoredTop sz="93496" autoAdjust="0"/>
  </p:normalViewPr>
  <p:slideViewPr>
    <p:cSldViewPr>
      <p:cViewPr varScale="1">
        <p:scale>
          <a:sx n="108" d="100"/>
          <a:sy n="108" d="100"/>
        </p:scale>
        <p:origin x="175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UOS Stephenson" pitchFamily="-128" charset="0"/>
                <a:ea typeface="+mn-ea"/>
                <a:cs typeface="+mn-cs"/>
              </a:defRPr>
            </a:lvl1pPr>
          </a:lstStyle>
          <a:p>
            <a:pPr>
              <a:defRPr/>
            </a:pPr>
            <a:endParaRPr lang="en-GB"/>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UOS Stephenson" pitchFamily="-128" charset="0"/>
                <a:ea typeface="+mn-ea"/>
                <a:cs typeface="+mn-cs"/>
              </a:defRPr>
            </a:lvl1pPr>
          </a:lstStyle>
          <a:p>
            <a:pPr>
              <a:defRPr/>
            </a:pPr>
            <a:endParaRPr lang="en-GB"/>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UOS Stephenson" pitchFamily="-128" charset="0"/>
                <a:ea typeface="+mn-ea"/>
                <a:cs typeface="+mn-cs"/>
              </a:defRPr>
            </a:lvl1pPr>
          </a:lstStyle>
          <a:p>
            <a:pPr>
              <a:defRPr/>
            </a:pPr>
            <a:endParaRPr lang="en-GB"/>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B4DD4A0E-A071-47B5-98F1-36EABB00AAAC}" type="slidenum">
              <a:rPr lang="en-GB" altLang="en-US"/>
              <a:pPr/>
              <a:t>‹#›</a:t>
            </a:fld>
            <a:endParaRPr lang="en-GB" altLang="en-US"/>
          </a:p>
        </p:txBody>
      </p:sp>
    </p:spTree>
    <p:extLst>
      <p:ext uri="{BB962C8B-B14F-4D97-AF65-F5344CB8AC3E}">
        <p14:creationId xmlns:p14="http://schemas.microsoft.com/office/powerpoint/2010/main" val="432874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UOS Stephenson" pitchFamily="-128" charset="0"/>
                <a:ea typeface="+mn-ea"/>
                <a:cs typeface="+mn-cs"/>
              </a:defRPr>
            </a:lvl1pPr>
          </a:lstStyle>
          <a:p>
            <a:pPr>
              <a:defRPr/>
            </a:pPr>
            <a:endParaRPr lang="en-GB"/>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UOS Stephenson" pitchFamily="-128" charset="0"/>
                <a:ea typeface="+mn-ea"/>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UOS Stephenson" pitchFamily="-128" charset="0"/>
                <a:ea typeface="+mn-ea"/>
                <a:cs typeface="+mn-cs"/>
              </a:defRPr>
            </a:lvl1pPr>
          </a:lstStyle>
          <a:p>
            <a:pPr>
              <a:defRPr/>
            </a:pPr>
            <a:endParaRPr lang="en-GB"/>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3E5BDD99-E0B0-45CF-86E5-0C12C94E08EA}" type="slidenum">
              <a:rPr lang="en-GB" altLang="en-US"/>
              <a:pPr/>
              <a:t>‹#›</a:t>
            </a:fld>
            <a:endParaRPr lang="en-GB" altLang="en-US"/>
          </a:p>
        </p:txBody>
      </p:sp>
    </p:spTree>
    <p:extLst>
      <p:ext uri="{BB962C8B-B14F-4D97-AF65-F5344CB8AC3E}">
        <p14:creationId xmlns:p14="http://schemas.microsoft.com/office/powerpoint/2010/main" val="4217138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UOS Stephenson" pitchFamily="-12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UOS Stephenson" pitchFamily="-12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UOS Stephenson" pitchFamily="-12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UOS Stephenson" pitchFamily="-12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UOS Stephenson" pitchFamily="-12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1pPr>
            <a:lvl2pPr marL="742950" indent="-28575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2pPr>
            <a:lvl3pPr marL="11430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3pPr>
            <a:lvl4pPr marL="16002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4pPr>
            <a:lvl5pPr marL="20574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9pPr>
          </a:lstStyle>
          <a:p>
            <a:pPr>
              <a:spcBef>
                <a:spcPct val="0"/>
              </a:spcBef>
            </a:pPr>
            <a:fld id="{12736B44-EACB-48E6-B7CC-FDC2D45B6ACD}" type="slidenum">
              <a:rPr lang="en-GB" altLang="en-US"/>
              <a:pPr>
                <a:spcBef>
                  <a:spcPct val="0"/>
                </a:spcBef>
              </a:pPr>
              <a:t>1</a:t>
            </a:fld>
            <a:endParaRPr lang="en-GB"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UOS Stephenson" panose="02070503080000020004" pitchFamily="18" charset="0"/>
            </a:endParaRPr>
          </a:p>
        </p:txBody>
      </p:sp>
    </p:spTree>
    <p:extLst>
      <p:ext uri="{BB962C8B-B14F-4D97-AF65-F5344CB8AC3E}">
        <p14:creationId xmlns:p14="http://schemas.microsoft.com/office/powerpoint/2010/main" val="1789770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32</a:t>
            </a:fld>
            <a:endParaRPr lang="en-GB" altLang="en-US"/>
          </a:p>
        </p:txBody>
      </p:sp>
    </p:spTree>
    <p:extLst>
      <p:ext uri="{BB962C8B-B14F-4D97-AF65-F5344CB8AC3E}">
        <p14:creationId xmlns:p14="http://schemas.microsoft.com/office/powerpoint/2010/main" val="1111648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33</a:t>
            </a:fld>
            <a:endParaRPr lang="en-GB" altLang="en-US"/>
          </a:p>
        </p:txBody>
      </p:sp>
    </p:spTree>
    <p:extLst>
      <p:ext uri="{BB962C8B-B14F-4D97-AF65-F5344CB8AC3E}">
        <p14:creationId xmlns:p14="http://schemas.microsoft.com/office/powerpoint/2010/main" val="3026991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34</a:t>
            </a:fld>
            <a:endParaRPr lang="en-GB" altLang="en-US"/>
          </a:p>
        </p:txBody>
      </p:sp>
    </p:spTree>
    <p:extLst>
      <p:ext uri="{BB962C8B-B14F-4D97-AF65-F5344CB8AC3E}">
        <p14:creationId xmlns:p14="http://schemas.microsoft.com/office/powerpoint/2010/main" val="2716176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each block separately</a:t>
            </a:r>
          </a:p>
          <a:p>
            <a:r>
              <a:rPr lang="en-US" dirty="0"/>
              <a:t>Boosted block </a:t>
            </a:r>
            <a:r>
              <a:rPr lang="en-US" dirty="0">
                <a:sym typeface="Wingdings" panose="05000000000000000000" pitchFamily="2" charset="2"/>
              </a:rPr>
              <a:t> one block</a:t>
            </a:r>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35</a:t>
            </a:fld>
            <a:endParaRPr lang="en-GB" altLang="en-US"/>
          </a:p>
        </p:txBody>
      </p:sp>
    </p:spTree>
    <p:extLst>
      <p:ext uri="{BB962C8B-B14F-4D97-AF65-F5344CB8AC3E}">
        <p14:creationId xmlns:p14="http://schemas.microsoft.com/office/powerpoint/2010/main" val="2802189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36</a:t>
            </a:fld>
            <a:endParaRPr lang="en-GB" altLang="en-US"/>
          </a:p>
        </p:txBody>
      </p:sp>
    </p:spTree>
    <p:extLst>
      <p:ext uri="{BB962C8B-B14F-4D97-AF65-F5344CB8AC3E}">
        <p14:creationId xmlns:p14="http://schemas.microsoft.com/office/powerpoint/2010/main" val="2543777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37</a:t>
            </a:fld>
            <a:endParaRPr lang="en-GB" altLang="en-US"/>
          </a:p>
        </p:txBody>
      </p:sp>
    </p:spTree>
    <p:extLst>
      <p:ext uri="{BB962C8B-B14F-4D97-AF65-F5344CB8AC3E}">
        <p14:creationId xmlns:p14="http://schemas.microsoft.com/office/powerpoint/2010/main" val="1158553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38</a:t>
            </a:fld>
            <a:endParaRPr lang="en-GB" altLang="en-US"/>
          </a:p>
        </p:txBody>
      </p:sp>
    </p:spTree>
    <p:extLst>
      <p:ext uri="{BB962C8B-B14F-4D97-AF65-F5344CB8AC3E}">
        <p14:creationId xmlns:p14="http://schemas.microsoft.com/office/powerpoint/2010/main" val="1223110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40</a:t>
            </a:fld>
            <a:endParaRPr lang="en-GB" altLang="en-US"/>
          </a:p>
        </p:txBody>
      </p:sp>
    </p:spTree>
    <p:extLst>
      <p:ext uri="{BB962C8B-B14F-4D97-AF65-F5344CB8AC3E}">
        <p14:creationId xmlns:p14="http://schemas.microsoft.com/office/powerpoint/2010/main" val="200697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41</a:t>
            </a:fld>
            <a:endParaRPr lang="en-GB" altLang="en-US"/>
          </a:p>
        </p:txBody>
      </p:sp>
    </p:spTree>
    <p:extLst>
      <p:ext uri="{BB962C8B-B14F-4D97-AF65-F5344CB8AC3E}">
        <p14:creationId xmlns:p14="http://schemas.microsoft.com/office/powerpoint/2010/main" val="918298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42</a:t>
            </a:fld>
            <a:endParaRPr lang="en-GB" altLang="en-US"/>
          </a:p>
        </p:txBody>
      </p:sp>
    </p:spTree>
    <p:extLst>
      <p:ext uri="{BB962C8B-B14F-4D97-AF65-F5344CB8AC3E}">
        <p14:creationId xmlns:p14="http://schemas.microsoft.com/office/powerpoint/2010/main" val="188145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3</a:t>
            </a:fld>
            <a:endParaRPr lang="en-GB" altLang="en-US"/>
          </a:p>
        </p:txBody>
      </p:sp>
    </p:spTree>
    <p:extLst>
      <p:ext uri="{BB962C8B-B14F-4D97-AF65-F5344CB8AC3E}">
        <p14:creationId xmlns:p14="http://schemas.microsoft.com/office/powerpoint/2010/main" val="887632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43</a:t>
            </a:fld>
            <a:endParaRPr lang="en-GB" altLang="en-US"/>
          </a:p>
        </p:txBody>
      </p:sp>
    </p:spTree>
    <p:extLst>
      <p:ext uri="{BB962C8B-B14F-4D97-AF65-F5344CB8AC3E}">
        <p14:creationId xmlns:p14="http://schemas.microsoft.com/office/powerpoint/2010/main" val="401975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4</a:t>
            </a:fld>
            <a:endParaRPr lang="en-GB" altLang="en-US"/>
          </a:p>
        </p:txBody>
      </p:sp>
    </p:spTree>
    <p:extLst>
      <p:ext uri="{BB962C8B-B14F-4D97-AF65-F5344CB8AC3E}">
        <p14:creationId xmlns:p14="http://schemas.microsoft.com/office/powerpoint/2010/main" val="174467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5</a:t>
            </a:fld>
            <a:endParaRPr lang="en-GB" altLang="en-US"/>
          </a:p>
        </p:txBody>
      </p:sp>
    </p:spTree>
    <p:extLst>
      <p:ext uri="{BB962C8B-B14F-4D97-AF65-F5344CB8AC3E}">
        <p14:creationId xmlns:p14="http://schemas.microsoft.com/office/powerpoint/2010/main" val="15544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6</a:t>
            </a:fld>
            <a:endParaRPr lang="en-GB" altLang="en-US"/>
          </a:p>
        </p:txBody>
      </p:sp>
    </p:spTree>
    <p:extLst>
      <p:ext uri="{BB962C8B-B14F-4D97-AF65-F5344CB8AC3E}">
        <p14:creationId xmlns:p14="http://schemas.microsoft.com/office/powerpoint/2010/main" val="195994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8</a:t>
            </a:fld>
            <a:endParaRPr lang="en-GB" altLang="en-US"/>
          </a:p>
        </p:txBody>
      </p:sp>
    </p:spTree>
    <p:extLst>
      <p:ext uri="{BB962C8B-B14F-4D97-AF65-F5344CB8AC3E}">
        <p14:creationId xmlns:p14="http://schemas.microsoft.com/office/powerpoint/2010/main" val="258842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17</a:t>
            </a:fld>
            <a:endParaRPr lang="en-GB" altLang="en-US"/>
          </a:p>
        </p:txBody>
      </p:sp>
    </p:spTree>
    <p:extLst>
      <p:ext uri="{BB962C8B-B14F-4D97-AF65-F5344CB8AC3E}">
        <p14:creationId xmlns:p14="http://schemas.microsoft.com/office/powerpoint/2010/main" val="46245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convergence my centroid will equal the sum of all the datapoints in the cluster divided by the number of all the datapoints in the cluster.</a:t>
            </a:r>
          </a:p>
          <a:p>
            <a:r>
              <a:rPr lang="en-US" dirty="0"/>
              <a:t>Based on that we construct the algorithm: </a:t>
            </a:r>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18</a:t>
            </a:fld>
            <a:endParaRPr lang="en-GB" altLang="en-US"/>
          </a:p>
        </p:txBody>
      </p:sp>
    </p:spTree>
    <p:extLst>
      <p:ext uri="{BB962C8B-B14F-4D97-AF65-F5344CB8AC3E}">
        <p14:creationId xmlns:p14="http://schemas.microsoft.com/office/powerpoint/2010/main" val="2659947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Normalizing constant (practical role): we penalize values close to zero.</a:t>
            </a:r>
          </a:p>
        </p:txBody>
      </p:sp>
      <p:sp>
        <p:nvSpPr>
          <p:cNvPr id="4" name="Slide Number Placeholder 3"/>
          <p:cNvSpPr>
            <a:spLocks noGrp="1"/>
          </p:cNvSpPr>
          <p:nvPr>
            <p:ph type="sldNum" sz="quarter" idx="5"/>
          </p:nvPr>
        </p:nvSpPr>
        <p:spPr/>
        <p:txBody>
          <a:bodyPr/>
          <a:lstStyle/>
          <a:p>
            <a:fld id="{3E5BDD99-E0B0-45CF-86E5-0C12C94E08EA}" type="slidenum">
              <a:rPr lang="en-GB" altLang="en-US" smtClean="0"/>
              <a:pPr/>
              <a:t>26</a:t>
            </a:fld>
            <a:endParaRPr lang="en-GB" altLang="en-US"/>
          </a:p>
        </p:txBody>
      </p:sp>
    </p:spTree>
    <p:extLst>
      <p:ext uri="{BB962C8B-B14F-4D97-AF65-F5344CB8AC3E}">
        <p14:creationId xmlns:p14="http://schemas.microsoft.com/office/powerpoint/2010/main" val="2097883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09600" y="2209800"/>
            <a:ext cx="8229600" cy="1828800"/>
          </a:xfrm>
        </p:spPr>
        <p:txBody>
          <a:bodyPr anchor="ctr"/>
          <a:lstStyle>
            <a:lvl1pPr>
              <a:defRPr sz="5400"/>
            </a:lvl1pPr>
          </a:lstStyle>
          <a:p>
            <a:r>
              <a:rPr lang="en-US"/>
              <a:t>Click to edit Master title style</a:t>
            </a:r>
            <a:endParaRPr lang="en-GB"/>
          </a:p>
        </p:txBody>
      </p:sp>
      <p:sp>
        <p:nvSpPr>
          <p:cNvPr id="4099" name="Rectangle 3"/>
          <p:cNvSpPr>
            <a:spLocks noGrp="1" noChangeArrowheads="1"/>
          </p:cNvSpPr>
          <p:nvPr>
            <p:ph type="subTitle" idx="1"/>
          </p:nvPr>
        </p:nvSpPr>
        <p:spPr>
          <a:xfrm>
            <a:off x="609600" y="4876800"/>
            <a:ext cx="8229600" cy="1066800"/>
          </a:xfrm>
        </p:spPr>
        <p:txBody>
          <a:bodyPr/>
          <a:lstStyle>
            <a:lvl1pPr marL="0" indent="0">
              <a:spcBef>
                <a:spcPct val="0"/>
              </a:spcBef>
              <a:buFontTx/>
              <a:buNone/>
              <a:defRPr/>
            </a:lvl1pPr>
          </a:lstStyle>
          <a:p>
            <a:r>
              <a:rPr lang="en-US"/>
              <a:t>Click to edit Master subtitle style</a:t>
            </a:r>
            <a:endParaRPr lang="en-GB"/>
          </a:p>
        </p:txBody>
      </p:sp>
      <p:sp>
        <p:nvSpPr>
          <p:cNvPr id="6" name="Rectangle 6"/>
          <p:cNvSpPr>
            <a:spLocks noGrp="1" noChangeArrowheads="1"/>
          </p:cNvSpPr>
          <p:nvPr>
            <p:ph type="sldNum" sz="quarter" idx="10"/>
          </p:nvPr>
        </p:nvSpPr>
        <p:spPr/>
        <p:txBody>
          <a:bodyPr/>
          <a:lstStyle>
            <a:lvl1pPr>
              <a:defRPr b="1"/>
            </a:lvl1pPr>
          </a:lstStyle>
          <a:p>
            <a:fld id="{8C24EF9A-BF82-46E1-B0D1-E30DDEAC2E90}" type="slidenum">
              <a:rPr lang="en-GB" altLang="en-US"/>
              <a:pPr/>
              <a:t>‹#›</a:t>
            </a:fld>
            <a:endParaRPr lang="en-GB" altLang="en-US">
              <a:solidFill>
                <a:srgbClr val="FFFFFF"/>
              </a:solidFill>
            </a:endParaRPr>
          </a:p>
        </p:txBody>
      </p:sp>
      <p:sp>
        <p:nvSpPr>
          <p:cNvPr id="7" name="Rectangle 18"/>
          <p:cNvSpPr>
            <a:spLocks noGrp="1" noChangeArrowheads="1"/>
          </p:cNvSpPr>
          <p:nvPr>
            <p:ph type="dt" sz="half" idx="11"/>
          </p:nvPr>
        </p:nvSpPr>
        <p:spPr/>
        <p:txBody>
          <a:bodyPr/>
          <a:lstStyle>
            <a:lvl1pPr>
              <a:defRPr smtClean="0"/>
            </a:lvl1pPr>
          </a:lstStyle>
          <a:p>
            <a:pPr>
              <a:defRPr/>
            </a:pPr>
            <a:fld id="{1C459E5A-3667-46E1-B7B5-26682E39624C}" type="datetime1">
              <a:rPr lang="en-GB" altLang="en-US"/>
              <a:pPr>
                <a:defRPr/>
              </a:pPr>
              <a:t>12/09/2019</a:t>
            </a:fld>
            <a:endParaRPr lang="en-GB" altLang="en-US"/>
          </a:p>
        </p:txBody>
      </p:sp>
      <p:sp>
        <p:nvSpPr>
          <p:cNvPr id="8" name="Rectangle 19"/>
          <p:cNvSpPr>
            <a:spLocks noGrp="1" noChangeArrowheads="1"/>
          </p:cNvSpPr>
          <p:nvPr>
            <p:ph type="ftr" sz="quarter" idx="12"/>
          </p:nvPr>
        </p:nvSpPr>
        <p:spPr/>
        <p:txBody>
          <a:bodyPr/>
          <a:lstStyle>
            <a:lvl1pPr>
              <a:defRPr smtClean="0"/>
            </a:lvl1pPr>
          </a:lstStyle>
          <a:p>
            <a:pPr>
              <a:defRPr/>
            </a:pPr>
            <a:r>
              <a:rPr lang="en-GB" altLang="en-US"/>
              <a:t>© The University of Sheffield</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16416" y="6293021"/>
            <a:ext cx="707897" cy="432392"/>
          </a:xfrm>
          <a:prstGeom prst="rect">
            <a:avLst/>
          </a:prstGeom>
        </p:spPr>
      </p:pic>
    </p:spTree>
    <p:extLst>
      <p:ext uri="{BB962C8B-B14F-4D97-AF65-F5344CB8AC3E}">
        <p14:creationId xmlns:p14="http://schemas.microsoft.com/office/powerpoint/2010/main" val="4167577089"/>
      </p:ext>
    </p:extLst>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1ECA9C82-3AB1-436C-91CF-CE7B793EE7F5}" type="datetime1">
              <a:rPr lang="en-GB" altLang="en-US"/>
              <a:pPr>
                <a:defRPr/>
              </a:pPr>
              <a:t>12/09/2019</a:t>
            </a:fld>
            <a:endParaRPr lang="en-GB" altLang="en-US">
              <a:solidFill>
                <a:srgbClr val="FFFFFF"/>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fld id="{45268B56-0CA7-4DFB-AA40-E9EAE5345E98}" type="slidenum">
              <a:rPr lang="en-GB" altLang="en-US"/>
              <a:pPr/>
              <a:t>‹#›</a:t>
            </a:fld>
            <a:endParaRPr lang="en-GB" altLang="en-US"/>
          </a:p>
        </p:txBody>
      </p:sp>
    </p:spTree>
    <p:extLst>
      <p:ext uri="{BB962C8B-B14F-4D97-AF65-F5344CB8AC3E}">
        <p14:creationId xmlns:p14="http://schemas.microsoft.com/office/powerpoint/2010/main" val="383462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2057400" cy="4724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371600"/>
            <a:ext cx="60198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275B104A-A348-4CDD-86FE-080EE3B8EC7A}" type="datetime1">
              <a:rPr lang="en-GB" altLang="en-US"/>
              <a:pPr>
                <a:defRPr/>
              </a:pPr>
              <a:t>12/09/2019</a:t>
            </a:fld>
            <a:endParaRPr lang="en-GB" altLang="en-US">
              <a:solidFill>
                <a:srgbClr val="FFFFFF"/>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fld id="{5A73BB58-6DE4-4812-B886-7708599605AF}" type="slidenum">
              <a:rPr lang="en-GB" altLang="en-US"/>
              <a:pPr/>
              <a:t>‹#›</a:t>
            </a:fld>
            <a:endParaRPr lang="en-GB" altLang="en-US"/>
          </a:p>
        </p:txBody>
      </p:sp>
    </p:spTree>
    <p:extLst>
      <p:ext uri="{BB962C8B-B14F-4D97-AF65-F5344CB8AC3E}">
        <p14:creationId xmlns:p14="http://schemas.microsoft.com/office/powerpoint/2010/main" val="38537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762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2362200"/>
            <a:ext cx="40386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2362200"/>
            <a:ext cx="40386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5D9EC849-83EB-4095-8B62-07B5F114D052}" type="datetime1">
              <a:rPr lang="en-GB" altLang="en-US"/>
              <a:pPr>
                <a:defRPr/>
              </a:pPr>
              <a:t>12/09/2019</a:t>
            </a:fld>
            <a:endParaRPr lang="en-GB" altLang="en-US">
              <a:solidFill>
                <a:srgbClr val="FFFFFF"/>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7" name="Rectangle 12"/>
          <p:cNvSpPr>
            <a:spLocks noGrp="1" noChangeArrowheads="1"/>
          </p:cNvSpPr>
          <p:nvPr>
            <p:ph type="sldNum" sz="quarter" idx="12"/>
          </p:nvPr>
        </p:nvSpPr>
        <p:spPr>
          <a:ln/>
        </p:spPr>
        <p:txBody>
          <a:bodyPr/>
          <a:lstStyle>
            <a:lvl1pPr>
              <a:defRPr/>
            </a:lvl1pPr>
          </a:lstStyle>
          <a:p>
            <a:fld id="{76F5AC37-F7EE-4D09-9610-205BB837C0F3}" type="slidenum">
              <a:rPr lang="en-GB" altLang="en-US"/>
              <a:pPr/>
              <a:t>‹#›</a:t>
            </a:fld>
            <a:endParaRPr lang="en-GB" altLang="en-US"/>
          </a:p>
        </p:txBody>
      </p:sp>
    </p:spTree>
    <p:extLst>
      <p:ext uri="{BB962C8B-B14F-4D97-AF65-F5344CB8AC3E}">
        <p14:creationId xmlns:p14="http://schemas.microsoft.com/office/powerpoint/2010/main" val="353025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D2E28BBE-4E92-4B2E-9C6F-C30F1CA4714D}" type="datetime1">
              <a:rPr lang="en-GB" altLang="en-US"/>
              <a:pPr>
                <a:defRPr/>
              </a:pPr>
              <a:t>12/09/2019</a:t>
            </a:fld>
            <a:endParaRPr lang="en-GB" altLang="en-US">
              <a:solidFill>
                <a:srgbClr val="FFFFFF"/>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fld id="{22230EF6-6C13-413D-A541-8FA2732E8850}" type="slidenum">
              <a:rPr lang="en-GB" altLang="en-US"/>
              <a:pPr/>
              <a:t>‹#›</a:t>
            </a:fld>
            <a:endParaRPr lang="en-GB" altLang="en-US"/>
          </a:p>
        </p:txBody>
      </p:sp>
    </p:spTree>
    <p:extLst>
      <p:ext uri="{BB962C8B-B14F-4D97-AF65-F5344CB8AC3E}">
        <p14:creationId xmlns:p14="http://schemas.microsoft.com/office/powerpoint/2010/main" val="121861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A467565F-3B61-4463-AF31-715DDB2FEEA7}" type="datetime1">
              <a:rPr lang="en-GB" altLang="en-US"/>
              <a:pPr>
                <a:defRPr/>
              </a:pPr>
              <a:t>12/09/2019</a:t>
            </a:fld>
            <a:endParaRPr lang="en-GB" altLang="en-US">
              <a:solidFill>
                <a:srgbClr val="FFFFFF"/>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fld id="{8BCB56F7-4D83-458B-97D3-4C8752BAF11D}" type="slidenum">
              <a:rPr lang="en-GB" altLang="en-US"/>
              <a:pPr/>
              <a:t>‹#›</a:t>
            </a:fld>
            <a:endParaRPr lang="en-GB" altLang="en-US"/>
          </a:p>
        </p:txBody>
      </p:sp>
    </p:spTree>
    <p:extLst>
      <p:ext uri="{BB962C8B-B14F-4D97-AF65-F5344CB8AC3E}">
        <p14:creationId xmlns:p14="http://schemas.microsoft.com/office/powerpoint/2010/main" val="190126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5D26A64D-9FA2-4D13-9558-2852C5F15463}" type="datetime1">
              <a:rPr lang="en-GB" altLang="en-US"/>
              <a:pPr>
                <a:defRPr/>
              </a:pPr>
              <a:t>12/09/2019</a:t>
            </a:fld>
            <a:endParaRPr lang="en-GB" altLang="en-US">
              <a:solidFill>
                <a:srgbClr val="FFFFFF"/>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7" name="Rectangle 12"/>
          <p:cNvSpPr>
            <a:spLocks noGrp="1" noChangeArrowheads="1"/>
          </p:cNvSpPr>
          <p:nvPr>
            <p:ph type="sldNum" sz="quarter" idx="12"/>
          </p:nvPr>
        </p:nvSpPr>
        <p:spPr>
          <a:ln/>
        </p:spPr>
        <p:txBody>
          <a:bodyPr/>
          <a:lstStyle>
            <a:lvl1pPr>
              <a:defRPr/>
            </a:lvl1pPr>
          </a:lstStyle>
          <a:p>
            <a:fld id="{DF6B732B-1821-437D-A8A8-C7D0648FA8F8}" type="slidenum">
              <a:rPr lang="en-GB" altLang="en-US"/>
              <a:pPr/>
              <a:t>‹#›</a:t>
            </a:fld>
            <a:endParaRPr lang="en-GB" altLang="en-US"/>
          </a:p>
        </p:txBody>
      </p:sp>
    </p:spTree>
    <p:extLst>
      <p:ext uri="{BB962C8B-B14F-4D97-AF65-F5344CB8AC3E}">
        <p14:creationId xmlns:p14="http://schemas.microsoft.com/office/powerpoint/2010/main" val="66282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0"/>
          <p:cNvSpPr>
            <a:spLocks noGrp="1" noChangeArrowheads="1"/>
          </p:cNvSpPr>
          <p:nvPr>
            <p:ph type="dt" sz="half" idx="10"/>
          </p:nvPr>
        </p:nvSpPr>
        <p:spPr>
          <a:ln/>
        </p:spPr>
        <p:txBody>
          <a:bodyPr/>
          <a:lstStyle>
            <a:lvl1pPr>
              <a:defRPr/>
            </a:lvl1pPr>
          </a:lstStyle>
          <a:p>
            <a:pPr>
              <a:defRPr/>
            </a:pPr>
            <a:fld id="{E881CAC8-2AA2-4946-B5D9-DF06D2EF0911}" type="datetime1">
              <a:rPr lang="en-GB" altLang="en-US"/>
              <a:pPr>
                <a:defRPr/>
              </a:pPr>
              <a:t>12/09/2019</a:t>
            </a:fld>
            <a:endParaRPr lang="en-GB" altLang="en-US">
              <a:solidFill>
                <a:srgbClr val="FFFFFF"/>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9" name="Rectangle 12"/>
          <p:cNvSpPr>
            <a:spLocks noGrp="1" noChangeArrowheads="1"/>
          </p:cNvSpPr>
          <p:nvPr>
            <p:ph type="sldNum" sz="quarter" idx="12"/>
          </p:nvPr>
        </p:nvSpPr>
        <p:spPr>
          <a:ln/>
        </p:spPr>
        <p:txBody>
          <a:bodyPr/>
          <a:lstStyle>
            <a:lvl1pPr>
              <a:defRPr/>
            </a:lvl1pPr>
          </a:lstStyle>
          <a:p>
            <a:fld id="{0D49BE69-2DCB-4A16-A002-FFEA19AA21B4}" type="slidenum">
              <a:rPr lang="en-GB" altLang="en-US"/>
              <a:pPr/>
              <a:t>‹#›</a:t>
            </a:fld>
            <a:endParaRPr lang="en-GB" altLang="en-US"/>
          </a:p>
        </p:txBody>
      </p:sp>
    </p:spTree>
    <p:extLst>
      <p:ext uri="{BB962C8B-B14F-4D97-AF65-F5344CB8AC3E}">
        <p14:creationId xmlns:p14="http://schemas.microsoft.com/office/powerpoint/2010/main" val="43933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pPr>
              <a:defRPr/>
            </a:pPr>
            <a:fld id="{E5BA7B6D-8FDC-4695-AFC1-B99D1D3554E6}" type="datetime1">
              <a:rPr lang="en-GB" altLang="en-US"/>
              <a:pPr>
                <a:defRPr/>
              </a:pPr>
              <a:t>12/09/2019</a:t>
            </a:fld>
            <a:endParaRPr lang="en-GB" altLang="en-US">
              <a:solidFill>
                <a:srgbClr val="FFFFFF"/>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5" name="Rectangle 12"/>
          <p:cNvSpPr>
            <a:spLocks noGrp="1" noChangeArrowheads="1"/>
          </p:cNvSpPr>
          <p:nvPr>
            <p:ph type="sldNum" sz="quarter" idx="12"/>
          </p:nvPr>
        </p:nvSpPr>
        <p:spPr>
          <a:ln/>
        </p:spPr>
        <p:txBody>
          <a:bodyPr/>
          <a:lstStyle>
            <a:lvl1pPr>
              <a:defRPr/>
            </a:lvl1pPr>
          </a:lstStyle>
          <a:p>
            <a:fld id="{2B3D9A25-F98D-42E0-BB63-92B1686EA221}" type="slidenum">
              <a:rPr lang="en-GB" altLang="en-US"/>
              <a:pPr/>
              <a:t>‹#›</a:t>
            </a:fld>
            <a:endParaRPr lang="en-GB" altLang="en-US"/>
          </a:p>
        </p:txBody>
      </p:sp>
    </p:spTree>
    <p:extLst>
      <p:ext uri="{BB962C8B-B14F-4D97-AF65-F5344CB8AC3E}">
        <p14:creationId xmlns:p14="http://schemas.microsoft.com/office/powerpoint/2010/main" val="118190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3381DDCA-63B1-486E-B18F-E4DBD20C7D52}" type="datetime1">
              <a:rPr lang="en-GB" altLang="en-US"/>
              <a:pPr>
                <a:defRPr/>
              </a:pPr>
              <a:t>12/09/2019</a:t>
            </a:fld>
            <a:endParaRPr lang="en-GB" altLang="en-US">
              <a:solidFill>
                <a:srgbClr val="FFFFFF"/>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4" name="Rectangle 12"/>
          <p:cNvSpPr>
            <a:spLocks noGrp="1" noChangeArrowheads="1"/>
          </p:cNvSpPr>
          <p:nvPr>
            <p:ph type="sldNum" sz="quarter" idx="12"/>
          </p:nvPr>
        </p:nvSpPr>
        <p:spPr>
          <a:ln/>
        </p:spPr>
        <p:txBody>
          <a:bodyPr/>
          <a:lstStyle>
            <a:lvl1pPr>
              <a:defRPr/>
            </a:lvl1pPr>
          </a:lstStyle>
          <a:p>
            <a:fld id="{4AE0FC36-6EEE-4012-8D0A-5E300A77711B}" type="slidenum">
              <a:rPr lang="en-GB" altLang="en-US"/>
              <a:pPr/>
              <a:t>‹#›</a:t>
            </a:fld>
            <a:endParaRPr lang="en-GB" altLang="en-US"/>
          </a:p>
        </p:txBody>
      </p:sp>
    </p:spTree>
    <p:extLst>
      <p:ext uri="{BB962C8B-B14F-4D97-AF65-F5344CB8AC3E}">
        <p14:creationId xmlns:p14="http://schemas.microsoft.com/office/powerpoint/2010/main" val="101615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A7EF3568-7267-4092-AE65-62E8CB90008F}" type="datetime1">
              <a:rPr lang="en-GB" altLang="en-US"/>
              <a:pPr>
                <a:defRPr/>
              </a:pPr>
              <a:t>12/09/2019</a:t>
            </a:fld>
            <a:endParaRPr lang="en-GB" altLang="en-US">
              <a:solidFill>
                <a:srgbClr val="FFFFFF"/>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7" name="Rectangle 12"/>
          <p:cNvSpPr>
            <a:spLocks noGrp="1" noChangeArrowheads="1"/>
          </p:cNvSpPr>
          <p:nvPr>
            <p:ph type="sldNum" sz="quarter" idx="12"/>
          </p:nvPr>
        </p:nvSpPr>
        <p:spPr>
          <a:ln/>
        </p:spPr>
        <p:txBody>
          <a:bodyPr/>
          <a:lstStyle>
            <a:lvl1pPr>
              <a:defRPr/>
            </a:lvl1pPr>
          </a:lstStyle>
          <a:p>
            <a:fld id="{81AA7024-C831-4161-9BC7-310DE17BFF67}" type="slidenum">
              <a:rPr lang="en-GB" altLang="en-US"/>
              <a:pPr/>
              <a:t>‹#›</a:t>
            </a:fld>
            <a:endParaRPr lang="en-GB" altLang="en-US"/>
          </a:p>
        </p:txBody>
      </p:sp>
    </p:spTree>
    <p:extLst>
      <p:ext uri="{BB962C8B-B14F-4D97-AF65-F5344CB8AC3E}">
        <p14:creationId xmlns:p14="http://schemas.microsoft.com/office/powerpoint/2010/main" val="57371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653BCCE3-0B7C-459F-9AFB-98D2A582A1E8}" type="datetime1">
              <a:rPr lang="en-GB" altLang="en-US"/>
              <a:pPr>
                <a:defRPr/>
              </a:pPr>
              <a:t>12/09/2019</a:t>
            </a:fld>
            <a:endParaRPr lang="en-GB" altLang="en-US">
              <a:solidFill>
                <a:srgbClr val="FFFFFF"/>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7" name="Rectangle 12"/>
          <p:cNvSpPr>
            <a:spLocks noGrp="1" noChangeArrowheads="1"/>
          </p:cNvSpPr>
          <p:nvPr>
            <p:ph type="sldNum" sz="quarter" idx="12"/>
          </p:nvPr>
        </p:nvSpPr>
        <p:spPr>
          <a:ln/>
        </p:spPr>
        <p:txBody>
          <a:bodyPr/>
          <a:lstStyle>
            <a:lvl1pPr>
              <a:defRPr/>
            </a:lvl1pPr>
          </a:lstStyle>
          <a:p>
            <a:fld id="{E71C68E2-A9D6-4963-AD86-963FE7522747}" type="slidenum">
              <a:rPr lang="en-GB" altLang="en-US"/>
              <a:pPr/>
              <a:t>‹#›</a:t>
            </a:fld>
            <a:endParaRPr lang="en-GB" altLang="en-US"/>
          </a:p>
        </p:txBody>
      </p:sp>
    </p:spTree>
    <p:extLst>
      <p:ext uri="{BB962C8B-B14F-4D97-AF65-F5344CB8AC3E}">
        <p14:creationId xmlns:p14="http://schemas.microsoft.com/office/powerpoint/2010/main" val="59900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371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663575" y="23622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endParaRPr lang="en-GB" altLang="en-US"/>
          </a:p>
        </p:txBody>
      </p:sp>
      <p:sp>
        <p:nvSpPr>
          <p:cNvPr id="1034" name="Rectangle 10"/>
          <p:cNvSpPr>
            <a:spLocks noGrp="1" noChangeArrowheads="1"/>
          </p:cNvSpPr>
          <p:nvPr>
            <p:ph type="dt" sz="half" idx="2"/>
          </p:nvPr>
        </p:nvSpPr>
        <p:spPr bwMode="auto">
          <a:xfrm>
            <a:off x="6858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smtClean="0">
                <a:solidFill>
                  <a:srgbClr val="2A196F"/>
                </a:solidFill>
                <a:latin typeface="TUOS Blake" pitchFamily="34" charset="0"/>
              </a:defRPr>
            </a:lvl1pPr>
          </a:lstStyle>
          <a:p>
            <a:pPr>
              <a:defRPr/>
            </a:pPr>
            <a:fld id="{2D91F340-3415-405D-BFBD-BBC7A47627A3}" type="datetime1">
              <a:rPr lang="en-GB" altLang="en-US"/>
              <a:pPr>
                <a:defRPr/>
              </a:pPr>
              <a:t>12/09/2019</a:t>
            </a:fld>
            <a:endParaRPr lang="en-GB" altLang="en-US">
              <a:solidFill>
                <a:srgbClr val="FFFFFF"/>
              </a:solidFill>
            </a:endParaRPr>
          </a:p>
        </p:txBody>
      </p:sp>
      <p:sp>
        <p:nvSpPr>
          <p:cNvPr id="1035" name="Rectangle 11"/>
          <p:cNvSpPr>
            <a:spLocks noGrp="1" noChangeArrowheads="1"/>
          </p:cNvSpPr>
          <p:nvPr>
            <p:ph type="ftr" sz="quarter" idx="3"/>
          </p:nvPr>
        </p:nvSpPr>
        <p:spPr bwMode="auto">
          <a:xfrm>
            <a:off x="1371600" y="6553200"/>
            <a:ext cx="518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smtClean="0">
                <a:solidFill>
                  <a:srgbClr val="2A196F"/>
                </a:solidFill>
                <a:latin typeface="TUOS Blake" pitchFamily="34" charset="0"/>
              </a:defRPr>
            </a:lvl1pPr>
          </a:lstStyle>
          <a:p>
            <a:pPr>
              <a:defRPr/>
            </a:pPr>
            <a:r>
              <a:rPr lang="en-GB" altLang="en-US"/>
              <a:t>© The University of Sheffield</a:t>
            </a:r>
            <a:endParaRPr lang="en-GB" altLang="en-US">
              <a:solidFill>
                <a:srgbClr val="FFFFFF"/>
              </a:solidFill>
            </a:endParaRPr>
          </a:p>
        </p:txBody>
      </p:sp>
      <p:sp>
        <p:nvSpPr>
          <p:cNvPr id="1036" name="Rectangle 12"/>
          <p:cNvSpPr>
            <a:spLocks noGrp="1" noChangeArrowheads="1"/>
          </p:cNvSpPr>
          <p:nvPr>
            <p:ph type="sldNum" sz="quarter" idx="4"/>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800">
                <a:solidFill>
                  <a:srgbClr val="2A196F"/>
                </a:solidFill>
              </a:defRPr>
            </a:lvl1pPr>
          </a:lstStyle>
          <a:p>
            <a:fld id="{ECDCD997-EA03-4A9E-BDE5-D283D892B907}" type="slidenum">
              <a:rPr lang="en-GB" altLang="en-US"/>
              <a:pPr/>
              <a:t>‹#›</a:t>
            </a:fld>
            <a:endParaRPr lang="en-GB" altLang="en-US"/>
          </a:p>
        </p:txBody>
      </p:sp>
      <p:pic>
        <p:nvPicPr>
          <p:cNvPr id="1031" name="Picture 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16416" y="6293021"/>
            <a:ext cx="707897" cy="432392"/>
          </a:xfrm>
          <a:prstGeom prst="rect">
            <a:avLst/>
          </a:prstGeom>
        </p:spPr>
      </p:pic>
    </p:spTree>
  </p:cSld>
  <p:clrMap bg1="lt1" tx1="dk1" bg2="lt2" tx2="dk2" accent1="accent1" accent2="accent2" accent3="accent3" accent4="accent4" accent5="accent5" accent6="accent6" hlink="hlink" folHlink="folHlink"/>
  <p:sldLayoutIdLst>
    <p:sldLayoutId id="214748371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p:txStyles>
    <p:title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p:titleStyle>
    <p:body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vouros1@sheffield.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vouros.github.io/"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0.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76.emf"/></Relationships>
</file>

<file path=ppt/slides/_rels/slide44.xml.rels><?xml version="1.0" encoding="UTF-8" standalone="yes"?>
<Relationships xmlns="http://schemas.openxmlformats.org/package/2006/relationships"><Relationship Id="rId3" Type="http://schemas.openxmlformats.org/officeDocument/2006/relationships/hyperlink" Target="http://neuroschool19.liphlab.com/" TargetMode="External"/><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hyperlink" Target="https://github.com/RodentDataAnalytics/mwm-ml-gen/release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tandfonline.com/doi/full/10.1080/10253890.2019.1625885" TargetMode="External"/><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hyperlink" Target="http://neuroschool19.liphlab.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github.com/RodentDataAnalytics/mwm-ml-gen/wiki" TargetMode="Externa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5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5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github.com/avouros/clustering-workplace" TargetMode="External"/><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github.com/avouros/clustering-workplace" TargetMode="External"/><Relationship Id="rId2" Type="http://schemas.openxmlformats.org/officeDocument/2006/relationships/hyperlink" Target="https://arxiv.org/abs/1908.09946"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6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6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7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hyperlink" Target="https://github.com/avouros/clustering-workplace"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biorxiv.org/content/10.1101/576942v1.abstract" TargetMode="External"/><Relationship Id="rId2" Type="http://schemas.openxmlformats.org/officeDocument/2006/relationships/hyperlink" Target="http://neuroschool19.liphlab.com/"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nature.com/articles/srep14562" TargetMode="External"/><Relationship Id="rId2" Type="http://schemas.openxmlformats.org/officeDocument/2006/relationships/hyperlink" Target="https://github.com/RodentDataAnalytics/mwm-ml-gen/wiki/List-of-Labels"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dirty="0"/>
              <a:t>Data Analytics in Neuroscience</a:t>
            </a:r>
          </a:p>
        </p:txBody>
      </p:sp>
      <p:sp>
        <p:nvSpPr>
          <p:cNvPr id="3075" name="Rectangle 3"/>
          <p:cNvSpPr>
            <a:spLocks noGrp="1" noChangeArrowheads="1"/>
          </p:cNvSpPr>
          <p:nvPr>
            <p:ph type="subTitle" idx="1"/>
          </p:nvPr>
        </p:nvSpPr>
        <p:spPr>
          <a:xfrm>
            <a:off x="609600" y="4648200"/>
            <a:ext cx="8229600" cy="1295400"/>
          </a:xfrm>
        </p:spPr>
        <p:txBody>
          <a:bodyPr/>
          <a:lstStyle/>
          <a:p>
            <a:pPr eaLnBrk="1" hangingPunct="1"/>
            <a:r>
              <a:rPr lang="en-US" altLang="en-US" dirty="0" err="1">
                <a:solidFill>
                  <a:srgbClr val="0099FF"/>
                </a:solidFill>
              </a:rPr>
              <a:t>ConTaMiNeuro</a:t>
            </a:r>
            <a:r>
              <a:rPr lang="en-US" altLang="en-US" dirty="0">
                <a:solidFill>
                  <a:srgbClr val="0099FF"/>
                </a:solidFill>
              </a:rPr>
              <a:t> School, </a:t>
            </a:r>
          </a:p>
          <a:p>
            <a:pPr eaLnBrk="1" hangingPunct="1"/>
            <a:r>
              <a:rPr lang="en-US" altLang="en-US" dirty="0">
                <a:solidFill>
                  <a:srgbClr val="0099FF"/>
                </a:solidFill>
              </a:rPr>
              <a:t>Venice, 2019</a:t>
            </a:r>
          </a:p>
        </p:txBody>
      </p:sp>
      <p:sp>
        <p:nvSpPr>
          <p:cNvPr id="2" name="Rectangle 1">
            <a:extLst>
              <a:ext uri="{FF2B5EF4-FFF2-40B4-BE49-F238E27FC236}">
                <a16:creationId xmlns:a16="http://schemas.microsoft.com/office/drawing/2014/main" id="{E1CC9774-8B74-4B42-AED4-A4E43A0FBD4F}"/>
              </a:ext>
            </a:extLst>
          </p:cNvPr>
          <p:cNvSpPr/>
          <p:nvPr/>
        </p:nvSpPr>
        <p:spPr>
          <a:xfrm>
            <a:off x="0" y="6021288"/>
            <a:ext cx="8525604" cy="461665"/>
          </a:xfrm>
          <a:prstGeom prst="rect">
            <a:avLst/>
          </a:prstGeom>
        </p:spPr>
        <p:txBody>
          <a:bodyPr wrap="none">
            <a:spAutoFit/>
          </a:bodyPr>
          <a:lstStyle/>
          <a:p>
            <a:r>
              <a:rPr lang="en-US" dirty="0">
                <a:solidFill>
                  <a:srgbClr val="2A196F"/>
                </a:solidFill>
                <a:latin typeface="+mn-lt"/>
              </a:rPr>
              <a:t>Avgoustinos Vouros </a:t>
            </a:r>
            <a:r>
              <a:rPr lang="en-US" sz="1800" dirty="0">
                <a:solidFill>
                  <a:srgbClr val="2A196F"/>
                </a:solidFill>
                <a:latin typeface="+mn-lt"/>
              </a:rPr>
              <a:t>(</a:t>
            </a:r>
            <a:r>
              <a:rPr lang="en-US" sz="1800" dirty="0">
                <a:solidFill>
                  <a:srgbClr val="2A196F"/>
                </a:solidFill>
                <a:latin typeface="+mn-lt"/>
                <a:hlinkClick r:id="rId3">
                  <a:extLst>
                    <a:ext uri="{A12FA001-AC4F-418D-AE19-62706E023703}">
                      <ahyp:hlinkClr xmlns:ahyp="http://schemas.microsoft.com/office/drawing/2018/hyperlinkcolor" val="tx"/>
                    </a:ext>
                  </a:extLst>
                </a:hlinkClick>
              </a:rPr>
              <a:t>avouros1@sheffield.ac.uk</a:t>
            </a:r>
            <a:r>
              <a:rPr lang="en-US" sz="1800" dirty="0">
                <a:solidFill>
                  <a:srgbClr val="2A196F"/>
                </a:solidFill>
                <a:latin typeface="+mn-lt"/>
              </a:rPr>
              <a:t>, </a:t>
            </a:r>
            <a:r>
              <a:rPr lang="en-US" sz="1800" dirty="0">
                <a:solidFill>
                  <a:srgbClr val="2A196F"/>
                </a:solidFill>
                <a:latin typeface="+mn-lt"/>
                <a:hlinkClick r:id="rId4">
                  <a:extLst>
                    <a:ext uri="{A12FA001-AC4F-418D-AE19-62706E023703}">
                      <ahyp:hlinkClr xmlns:ahyp="http://schemas.microsoft.com/office/drawing/2018/hyperlinkcolor" val="tx"/>
                    </a:ext>
                  </a:extLst>
                </a:hlinkClick>
              </a:rPr>
              <a:t>https://avouros.github.io/</a:t>
            </a:r>
            <a:r>
              <a:rPr lang="en-US" sz="1800" dirty="0">
                <a:solidFill>
                  <a:srgbClr val="2A196F"/>
                </a:solidFill>
                <a:latin typeface="+mn-lt"/>
              </a:rPr>
              <a:t>)</a:t>
            </a:r>
          </a:p>
        </p:txBody>
      </p:sp>
      <p:sp>
        <p:nvSpPr>
          <p:cNvPr id="3" name="Rectangle 2">
            <a:extLst>
              <a:ext uri="{FF2B5EF4-FFF2-40B4-BE49-F238E27FC236}">
                <a16:creationId xmlns:a16="http://schemas.microsoft.com/office/drawing/2014/main" id="{476CCC13-047B-4F9C-ABAC-A74130279356}"/>
              </a:ext>
            </a:extLst>
          </p:cNvPr>
          <p:cNvSpPr/>
          <p:nvPr/>
        </p:nvSpPr>
        <p:spPr>
          <a:xfrm>
            <a:off x="0" y="6396335"/>
            <a:ext cx="1901611" cy="461665"/>
          </a:xfrm>
          <a:prstGeom prst="rect">
            <a:avLst/>
          </a:prstGeom>
        </p:spPr>
        <p:txBody>
          <a:bodyPr wrap="none">
            <a:spAutoFit/>
          </a:bodyPr>
          <a:lstStyle/>
          <a:p>
            <a:r>
              <a:rPr lang="en-US" dirty="0">
                <a:solidFill>
                  <a:srgbClr val="2A196F"/>
                </a:solidFill>
                <a:latin typeface="TUOS Blake" panose="020B0503040000020004" pitchFamily="34" charset="0"/>
              </a:rPr>
              <a:t>Eleni </a:t>
            </a:r>
            <a:r>
              <a:rPr lang="en-US" dirty="0" err="1">
                <a:solidFill>
                  <a:srgbClr val="2A196F"/>
                </a:solidFill>
                <a:latin typeface="TUOS Blake" panose="020B0503040000020004" pitchFamily="34" charset="0"/>
              </a:rPr>
              <a:t>Vasilaki</a:t>
            </a:r>
            <a:endParaRPr lang="en-US" dirty="0">
              <a:solidFill>
                <a:srgbClr val="2A196F"/>
              </a:solidFill>
              <a:latin typeface="TUOS Blake" panose="020B05030400000200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1580CF-73E0-47F5-917E-7AFC417B9518}"/>
              </a:ext>
            </a:extLst>
          </p:cNvPr>
          <p:cNvSpPr>
            <a:spLocks noGrp="1"/>
          </p:cNvSpPr>
          <p:nvPr>
            <p:ph type="sldNum" sz="quarter" idx="12"/>
          </p:nvPr>
        </p:nvSpPr>
        <p:spPr/>
        <p:txBody>
          <a:bodyPr/>
          <a:lstStyle/>
          <a:p>
            <a:fld id="{22230EF6-6C13-413D-A541-8FA2732E8850}" type="slidenum">
              <a:rPr lang="en-GB" altLang="en-US" smtClean="0"/>
              <a:pPr/>
              <a:t>10</a:t>
            </a:fld>
            <a:endParaRPr lang="en-GB" altLang="en-US"/>
          </a:p>
        </p:txBody>
      </p:sp>
      <p:sp>
        <p:nvSpPr>
          <p:cNvPr id="12" name="TextBox 11">
            <a:extLst>
              <a:ext uri="{FF2B5EF4-FFF2-40B4-BE49-F238E27FC236}">
                <a16:creationId xmlns:a16="http://schemas.microsoft.com/office/drawing/2014/main" id="{90CE704E-25F8-47F4-848C-155ABF15F31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1" name="Title 1">
            <a:extLst>
              <a:ext uri="{FF2B5EF4-FFF2-40B4-BE49-F238E27FC236}">
                <a16:creationId xmlns:a16="http://schemas.microsoft.com/office/drawing/2014/main" id="{55A05FE4-F582-4B3A-832E-5118672A7756}"/>
              </a:ext>
            </a:extLst>
          </p:cNvPr>
          <p:cNvSpPr>
            <a:spLocks noGrp="1"/>
          </p:cNvSpPr>
          <p:nvPr>
            <p:ph type="title"/>
          </p:nvPr>
        </p:nvSpPr>
        <p:spPr>
          <a:xfrm>
            <a:off x="0" y="1052736"/>
            <a:ext cx="7956376" cy="533246"/>
          </a:xfrm>
        </p:spPr>
        <p:txBody>
          <a:bodyPr/>
          <a:lstStyle/>
          <a:p>
            <a:r>
              <a:rPr lang="en-US" dirty="0"/>
              <a:t>Classification vs Clustering</a:t>
            </a:r>
          </a:p>
        </p:txBody>
      </p:sp>
      <p:pic>
        <p:nvPicPr>
          <p:cNvPr id="13" name="Picture 2">
            <a:extLst>
              <a:ext uri="{FF2B5EF4-FFF2-40B4-BE49-F238E27FC236}">
                <a16:creationId xmlns:a16="http://schemas.microsoft.com/office/drawing/2014/main" id="{50A32A80-FC6E-4E85-9F3F-4059E78F7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61" y="2162473"/>
            <a:ext cx="23431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5FD441E4-12BB-46F2-97F4-D902E4F8E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73" y="5645387"/>
            <a:ext cx="14573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A5FCCECF-D72B-4628-A27E-72D36201F4EE}"/>
              </a:ext>
            </a:extLst>
          </p:cNvPr>
          <p:cNvSpPr/>
          <p:nvPr/>
        </p:nvSpPr>
        <p:spPr>
          <a:xfrm>
            <a:off x="179511" y="1700808"/>
            <a:ext cx="2439199" cy="461665"/>
          </a:xfrm>
          <a:prstGeom prst="rect">
            <a:avLst/>
          </a:prstGeom>
        </p:spPr>
        <p:txBody>
          <a:bodyPr wrap="square">
            <a:spAutoFit/>
          </a:bodyPr>
          <a:lstStyle/>
          <a:p>
            <a:pPr algn="ctr"/>
            <a:r>
              <a:rPr lang="en-GB" b="1" dirty="0">
                <a:solidFill>
                  <a:srgbClr val="FF0000"/>
                </a:solidFill>
                <a:latin typeface="+mn-lt"/>
              </a:rPr>
              <a:t>Our data</a:t>
            </a:r>
            <a:endParaRPr lang="en-US" dirty="0">
              <a:latin typeface="+mn-lt"/>
            </a:endParaRPr>
          </a:p>
        </p:txBody>
      </p:sp>
      <p:sp>
        <p:nvSpPr>
          <p:cNvPr id="18" name="Rectangle 17">
            <a:extLst>
              <a:ext uri="{FF2B5EF4-FFF2-40B4-BE49-F238E27FC236}">
                <a16:creationId xmlns:a16="http://schemas.microsoft.com/office/drawing/2014/main" id="{4A9FA6D7-47CB-46B1-BCBD-CCA4DC27B577}"/>
              </a:ext>
            </a:extLst>
          </p:cNvPr>
          <p:cNvSpPr/>
          <p:nvPr/>
        </p:nvSpPr>
        <p:spPr>
          <a:xfrm>
            <a:off x="256202" y="5187802"/>
            <a:ext cx="2439199" cy="461665"/>
          </a:xfrm>
          <a:prstGeom prst="rect">
            <a:avLst/>
          </a:prstGeom>
        </p:spPr>
        <p:txBody>
          <a:bodyPr wrap="square">
            <a:spAutoFit/>
          </a:bodyPr>
          <a:lstStyle/>
          <a:p>
            <a:pPr algn="ctr"/>
            <a:r>
              <a:rPr lang="en-GB" b="1" dirty="0">
                <a:solidFill>
                  <a:srgbClr val="FF0000"/>
                </a:solidFill>
                <a:latin typeface="+mn-lt"/>
              </a:rPr>
              <a:t>Our classes</a:t>
            </a:r>
            <a:endParaRPr lang="en-US" dirty="0">
              <a:latin typeface="+mn-lt"/>
            </a:endParaRPr>
          </a:p>
        </p:txBody>
      </p:sp>
      <p:grpSp>
        <p:nvGrpSpPr>
          <p:cNvPr id="36" name="Group 35">
            <a:extLst>
              <a:ext uri="{FF2B5EF4-FFF2-40B4-BE49-F238E27FC236}">
                <a16:creationId xmlns:a16="http://schemas.microsoft.com/office/drawing/2014/main" id="{2DCD1843-2141-44D0-9136-4DABA836FAC6}"/>
              </a:ext>
            </a:extLst>
          </p:cNvPr>
          <p:cNvGrpSpPr/>
          <p:nvPr/>
        </p:nvGrpSpPr>
        <p:grpSpPr>
          <a:xfrm>
            <a:off x="6198998" y="2818514"/>
            <a:ext cx="2722572" cy="2668496"/>
            <a:chOff x="3505612" y="1772816"/>
            <a:chExt cx="2722572" cy="2668496"/>
          </a:xfrm>
        </p:grpSpPr>
        <p:pic>
          <p:nvPicPr>
            <p:cNvPr id="19" name="Picture 3">
              <a:extLst>
                <a:ext uri="{FF2B5EF4-FFF2-40B4-BE49-F238E27FC236}">
                  <a16:creationId xmlns:a16="http://schemas.microsoft.com/office/drawing/2014/main" id="{A879F459-71A3-4959-B9B2-C2AA11B99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613" y="3070632"/>
              <a:ext cx="8096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a:extLst>
                <a:ext uri="{FF2B5EF4-FFF2-40B4-BE49-F238E27FC236}">
                  <a16:creationId xmlns:a16="http://schemas.microsoft.com/office/drawing/2014/main" id="{B227A173-3248-4DD9-BE6F-56148DC6FD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0719" y="2362947"/>
              <a:ext cx="8286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a:extLst>
                <a:ext uri="{FF2B5EF4-FFF2-40B4-BE49-F238E27FC236}">
                  <a16:creationId xmlns:a16="http://schemas.microsoft.com/office/drawing/2014/main" id="{EA8E1CF3-27BA-49E1-A4BA-FA4855D72C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3511" y="3094549"/>
              <a:ext cx="8096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a:extLst>
                <a:ext uri="{FF2B5EF4-FFF2-40B4-BE49-F238E27FC236}">
                  <a16:creationId xmlns:a16="http://schemas.microsoft.com/office/drawing/2014/main" id="{4ECA00CE-2611-4491-864C-57AA92CBB0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3709" y="2304894"/>
              <a:ext cx="7810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7">
              <a:extLst>
                <a:ext uri="{FF2B5EF4-FFF2-40B4-BE49-F238E27FC236}">
                  <a16:creationId xmlns:a16="http://schemas.microsoft.com/office/drawing/2014/main" id="{8584E5A4-44FD-4123-BBB2-2BA7330740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6241" y="3742239"/>
              <a:ext cx="8001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8">
              <a:extLst>
                <a:ext uri="{FF2B5EF4-FFF2-40B4-BE49-F238E27FC236}">
                  <a16:creationId xmlns:a16="http://schemas.microsoft.com/office/drawing/2014/main" id="{67A0DEC2-F77D-486C-A136-15500180E7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6570" y="3860287"/>
              <a:ext cx="704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9">
              <a:extLst>
                <a:ext uri="{FF2B5EF4-FFF2-40B4-BE49-F238E27FC236}">
                  <a16:creationId xmlns:a16="http://schemas.microsoft.com/office/drawing/2014/main" id="{60B3FB88-6947-4B60-BE0D-AB7441ED4F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1409" y="3013494"/>
              <a:ext cx="86677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a:extLst>
                <a:ext uri="{FF2B5EF4-FFF2-40B4-BE49-F238E27FC236}">
                  <a16:creationId xmlns:a16="http://schemas.microsoft.com/office/drawing/2014/main" id="{68801D7B-E606-4536-8013-D3FD44B9B35D}"/>
                </a:ext>
              </a:extLst>
            </p:cNvPr>
            <p:cNvSpPr/>
            <p:nvPr/>
          </p:nvSpPr>
          <p:spPr>
            <a:xfrm>
              <a:off x="3505612" y="1772816"/>
              <a:ext cx="2439199" cy="461665"/>
            </a:xfrm>
            <a:prstGeom prst="rect">
              <a:avLst/>
            </a:prstGeom>
          </p:spPr>
          <p:txBody>
            <a:bodyPr wrap="square">
              <a:spAutoFit/>
            </a:bodyPr>
            <a:lstStyle/>
            <a:p>
              <a:pPr algn="ctr"/>
              <a:r>
                <a:rPr lang="en-GB" b="1" dirty="0">
                  <a:solidFill>
                    <a:srgbClr val="FF0000"/>
                  </a:solidFill>
                  <a:latin typeface="+mn-lt"/>
                </a:rPr>
                <a:t>Clustering</a:t>
              </a:r>
              <a:endParaRPr lang="en-US" dirty="0">
                <a:latin typeface="+mn-lt"/>
              </a:endParaRPr>
            </a:p>
          </p:txBody>
        </p:sp>
      </p:grpSp>
      <p:grpSp>
        <p:nvGrpSpPr>
          <p:cNvPr id="38" name="Group 37">
            <a:extLst>
              <a:ext uri="{FF2B5EF4-FFF2-40B4-BE49-F238E27FC236}">
                <a16:creationId xmlns:a16="http://schemas.microsoft.com/office/drawing/2014/main" id="{B709CFA9-A4FC-41DB-8BEE-B48B111B5933}"/>
              </a:ext>
            </a:extLst>
          </p:cNvPr>
          <p:cNvGrpSpPr/>
          <p:nvPr/>
        </p:nvGrpSpPr>
        <p:grpSpPr>
          <a:xfrm>
            <a:off x="3245103" y="2558882"/>
            <a:ext cx="2242045" cy="3165918"/>
            <a:chOff x="6615756" y="2382172"/>
            <a:chExt cx="2242045" cy="3165918"/>
          </a:xfrm>
        </p:grpSpPr>
        <p:pic>
          <p:nvPicPr>
            <p:cNvPr id="33" name="Picture 4">
              <a:extLst>
                <a:ext uri="{FF2B5EF4-FFF2-40B4-BE49-F238E27FC236}">
                  <a16:creationId xmlns:a16="http://schemas.microsoft.com/office/drawing/2014/main" id="{40CB514D-9509-48B5-B20B-7F9A1FB1652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6703" y="4443190"/>
              <a:ext cx="12001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a:extLst>
                <a:ext uri="{FF2B5EF4-FFF2-40B4-BE49-F238E27FC236}">
                  <a16:creationId xmlns:a16="http://schemas.microsoft.com/office/drawing/2014/main" id="{57A297E1-3479-45DF-B906-F16A7547A73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3367" y="2799587"/>
              <a:ext cx="14573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a:extLst>
                <a:ext uri="{FF2B5EF4-FFF2-40B4-BE49-F238E27FC236}">
                  <a16:creationId xmlns:a16="http://schemas.microsoft.com/office/drawing/2014/main" id="{60AC3494-FF9F-43EE-975F-1FA808DF2752}"/>
                </a:ext>
              </a:extLst>
            </p:cNvPr>
            <p:cNvSpPr/>
            <p:nvPr/>
          </p:nvSpPr>
          <p:spPr>
            <a:xfrm>
              <a:off x="6615756" y="2382172"/>
              <a:ext cx="2242045" cy="461665"/>
            </a:xfrm>
            <a:prstGeom prst="rect">
              <a:avLst/>
            </a:prstGeom>
          </p:spPr>
          <p:txBody>
            <a:bodyPr wrap="square">
              <a:spAutoFit/>
            </a:bodyPr>
            <a:lstStyle/>
            <a:p>
              <a:pPr algn="ctr"/>
              <a:r>
                <a:rPr lang="en-GB" b="1" dirty="0">
                  <a:solidFill>
                    <a:srgbClr val="FF0000"/>
                  </a:solidFill>
                  <a:latin typeface="+mn-lt"/>
                </a:rPr>
                <a:t>Classification</a:t>
              </a:r>
              <a:endParaRPr lang="en-US" dirty="0">
                <a:latin typeface="+mn-lt"/>
              </a:endParaRPr>
            </a:p>
          </p:txBody>
        </p:sp>
      </p:grpSp>
    </p:spTree>
    <p:extLst>
      <p:ext uri="{BB962C8B-B14F-4D97-AF65-F5344CB8AC3E}">
        <p14:creationId xmlns:p14="http://schemas.microsoft.com/office/powerpoint/2010/main" val="832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14"/>
                                        </p:tgtEl>
                                        <p:attrNameLst>
                                          <p:attrName>style.visibility</p:attrName>
                                        </p:attrNameLst>
                                      </p:cBhvr>
                                      <p:to>
                                        <p:strVal val="hidden"/>
                                      </p:to>
                                    </p:set>
                                  </p:childTnLst>
                                </p:cTn>
                              </p:par>
                            </p:childTnLst>
                          </p:cTn>
                        </p:par>
                        <p:par>
                          <p:cTn id="10" fill="hold">
                            <p:stCondLst>
                              <p:cond delay="0"/>
                            </p:stCondLst>
                            <p:childTnLst>
                              <p:par>
                                <p:cTn id="11" presetID="1" presetClass="exit"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par>
                          <p:cTn id="13" fill="hold">
                            <p:stCondLst>
                              <p:cond delay="0"/>
                            </p:stCondLst>
                            <p:childTnLst>
                              <p:par>
                                <p:cTn id="14" presetID="1" presetClass="exit" presetSubtype="0" fill="hold" nodeType="afterEffect">
                                  <p:stCondLst>
                                    <p:cond delay="0"/>
                                  </p:stCondLst>
                                  <p:childTnLst>
                                    <p:set>
                                      <p:cBhvr>
                                        <p:cTn id="15"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1580CF-73E0-47F5-917E-7AFC417B9518}"/>
              </a:ext>
            </a:extLst>
          </p:cNvPr>
          <p:cNvSpPr>
            <a:spLocks noGrp="1"/>
          </p:cNvSpPr>
          <p:nvPr>
            <p:ph type="sldNum" sz="quarter" idx="12"/>
          </p:nvPr>
        </p:nvSpPr>
        <p:spPr/>
        <p:txBody>
          <a:bodyPr/>
          <a:lstStyle/>
          <a:p>
            <a:fld id="{22230EF6-6C13-413D-A541-8FA2732E8850}" type="slidenum">
              <a:rPr lang="en-GB" altLang="en-US" smtClean="0"/>
              <a:pPr/>
              <a:t>11</a:t>
            </a:fld>
            <a:endParaRPr lang="en-GB" altLang="en-US"/>
          </a:p>
        </p:txBody>
      </p:sp>
      <p:sp>
        <p:nvSpPr>
          <p:cNvPr id="11" name="Title 1">
            <a:extLst>
              <a:ext uri="{FF2B5EF4-FFF2-40B4-BE49-F238E27FC236}">
                <a16:creationId xmlns:a16="http://schemas.microsoft.com/office/drawing/2014/main" id="{55A05FE4-F582-4B3A-832E-5118672A7756}"/>
              </a:ext>
            </a:extLst>
          </p:cNvPr>
          <p:cNvSpPr>
            <a:spLocks noGrp="1"/>
          </p:cNvSpPr>
          <p:nvPr>
            <p:ph type="title"/>
          </p:nvPr>
        </p:nvSpPr>
        <p:spPr>
          <a:xfrm>
            <a:off x="0" y="1052736"/>
            <a:ext cx="7956376" cy="533246"/>
          </a:xfrm>
        </p:spPr>
        <p:txBody>
          <a:bodyPr/>
          <a:lstStyle/>
          <a:p>
            <a:r>
              <a:rPr lang="en-US" dirty="0"/>
              <a:t>Classification vs Clustering</a:t>
            </a:r>
          </a:p>
        </p:txBody>
      </p:sp>
      <p:sp>
        <p:nvSpPr>
          <p:cNvPr id="31" name="Content Placeholder 2">
            <a:extLst>
              <a:ext uri="{FF2B5EF4-FFF2-40B4-BE49-F238E27FC236}">
                <a16:creationId xmlns:a16="http://schemas.microsoft.com/office/drawing/2014/main" id="{475C5435-80A9-4422-AC48-80D633569970}"/>
              </a:ext>
            </a:extLst>
          </p:cNvPr>
          <p:cNvSpPr txBox="1">
            <a:spLocks/>
          </p:cNvSpPr>
          <p:nvPr/>
        </p:nvSpPr>
        <p:spPr bwMode="auto">
          <a:xfrm>
            <a:off x="660921" y="2193776"/>
            <a:ext cx="8015535" cy="106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r>
              <a:rPr lang="en-US" b="1" kern="0" dirty="0"/>
              <a:t>Classification</a:t>
            </a:r>
            <a:r>
              <a:rPr lang="en-US" kern="0" dirty="0"/>
              <a:t>: requires knowledge of the classes and training.</a:t>
            </a:r>
          </a:p>
        </p:txBody>
      </p:sp>
      <p:sp>
        <p:nvSpPr>
          <p:cNvPr id="37" name="Content Placeholder 2">
            <a:extLst>
              <a:ext uri="{FF2B5EF4-FFF2-40B4-BE49-F238E27FC236}">
                <a16:creationId xmlns:a16="http://schemas.microsoft.com/office/drawing/2014/main" id="{FFCFF572-BF52-40BD-9076-B395AA3D720C}"/>
              </a:ext>
            </a:extLst>
          </p:cNvPr>
          <p:cNvSpPr txBox="1">
            <a:spLocks/>
          </p:cNvSpPr>
          <p:nvPr/>
        </p:nvSpPr>
        <p:spPr bwMode="auto">
          <a:xfrm>
            <a:off x="652129" y="3518085"/>
            <a:ext cx="8015535" cy="106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r>
              <a:rPr lang="en-US" b="1" kern="0" dirty="0"/>
              <a:t>Clustering</a:t>
            </a:r>
            <a:r>
              <a:rPr lang="en-US" kern="0" dirty="0"/>
              <a:t>: groups the data based on similarity (no prior knowledge of classes is required).</a:t>
            </a:r>
          </a:p>
        </p:txBody>
      </p:sp>
    </p:spTree>
    <p:extLst>
      <p:ext uri="{BB962C8B-B14F-4D97-AF65-F5344CB8AC3E}">
        <p14:creationId xmlns:p14="http://schemas.microsoft.com/office/powerpoint/2010/main" val="173487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1580CF-73E0-47F5-917E-7AFC417B9518}"/>
              </a:ext>
            </a:extLst>
          </p:cNvPr>
          <p:cNvSpPr>
            <a:spLocks noGrp="1"/>
          </p:cNvSpPr>
          <p:nvPr>
            <p:ph type="sldNum" sz="quarter" idx="12"/>
          </p:nvPr>
        </p:nvSpPr>
        <p:spPr/>
        <p:txBody>
          <a:bodyPr/>
          <a:lstStyle/>
          <a:p>
            <a:fld id="{22230EF6-6C13-413D-A541-8FA2732E8850}" type="slidenum">
              <a:rPr lang="en-GB" altLang="en-US" smtClean="0"/>
              <a:pPr/>
              <a:t>12</a:t>
            </a:fld>
            <a:endParaRPr lang="en-GB" altLang="en-US"/>
          </a:p>
        </p:txBody>
      </p:sp>
      <p:sp>
        <p:nvSpPr>
          <p:cNvPr id="12" name="TextBox 11">
            <a:extLst>
              <a:ext uri="{FF2B5EF4-FFF2-40B4-BE49-F238E27FC236}">
                <a16:creationId xmlns:a16="http://schemas.microsoft.com/office/drawing/2014/main" id="{90CE704E-25F8-47F4-848C-155ABF15F31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1" name="Title 1">
            <a:extLst>
              <a:ext uri="{FF2B5EF4-FFF2-40B4-BE49-F238E27FC236}">
                <a16:creationId xmlns:a16="http://schemas.microsoft.com/office/drawing/2014/main" id="{55A05FE4-F582-4B3A-832E-5118672A7756}"/>
              </a:ext>
            </a:extLst>
          </p:cNvPr>
          <p:cNvSpPr>
            <a:spLocks noGrp="1"/>
          </p:cNvSpPr>
          <p:nvPr>
            <p:ph type="title"/>
          </p:nvPr>
        </p:nvSpPr>
        <p:spPr>
          <a:xfrm>
            <a:off x="0" y="1052736"/>
            <a:ext cx="7609681" cy="533246"/>
          </a:xfrm>
        </p:spPr>
        <p:txBody>
          <a:bodyPr/>
          <a:lstStyle/>
          <a:p>
            <a:r>
              <a:rPr lang="en-US" dirty="0"/>
              <a:t>Best of both worlds: semi-supervised learning</a:t>
            </a:r>
          </a:p>
        </p:txBody>
      </p:sp>
      <p:pic>
        <p:nvPicPr>
          <p:cNvPr id="13" name="Picture 2">
            <a:extLst>
              <a:ext uri="{FF2B5EF4-FFF2-40B4-BE49-F238E27FC236}">
                <a16:creationId xmlns:a16="http://schemas.microsoft.com/office/drawing/2014/main" id="{50A32A80-FC6E-4E85-9F3F-4059E78F7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61" y="2806345"/>
            <a:ext cx="23431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5FD441E4-12BB-46F2-97F4-D902E4F8E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73" y="5645387"/>
            <a:ext cx="14573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A5FCCECF-D72B-4628-A27E-72D36201F4EE}"/>
              </a:ext>
            </a:extLst>
          </p:cNvPr>
          <p:cNvSpPr/>
          <p:nvPr/>
        </p:nvSpPr>
        <p:spPr>
          <a:xfrm>
            <a:off x="179511" y="2344680"/>
            <a:ext cx="2439199" cy="461665"/>
          </a:xfrm>
          <a:prstGeom prst="rect">
            <a:avLst/>
          </a:prstGeom>
        </p:spPr>
        <p:txBody>
          <a:bodyPr wrap="square">
            <a:spAutoFit/>
          </a:bodyPr>
          <a:lstStyle/>
          <a:p>
            <a:pPr algn="ctr"/>
            <a:r>
              <a:rPr lang="en-GB" b="1" dirty="0">
                <a:solidFill>
                  <a:srgbClr val="FF0000"/>
                </a:solidFill>
                <a:latin typeface="+mn-lt"/>
              </a:rPr>
              <a:t>Our data</a:t>
            </a:r>
            <a:endParaRPr lang="en-US" dirty="0">
              <a:latin typeface="+mn-lt"/>
            </a:endParaRPr>
          </a:p>
        </p:txBody>
      </p:sp>
      <p:sp>
        <p:nvSpPr>
          <p:cNvPr id="18" name="Rectangle 17">
            <a:extLst>
              <a:ext uri="{FF2B5EF4-FFF2-40B4-BE49-F238E27FC236}">
                <a16:creationId xmlns:a16="http://schemas.microsoft.com/office/drawing/2014/main" id="{4A9FA6D7-47CB-46B1-BCBD-CCA4DC27B577}"/>
              </a:ext>
            </a:extLst>
          </p:cNvPr>
          <p:cNvSpPr/>
          <p:nvPr/>
        </p:nvSpPr>
        <p:spPr>
          <a:xfrm>
            <a:off x="256202" y="5187802"/>
            <a:ext cx="2439199" cy="461665"/>
          </a:xfrm>
          <a:prstGeom prst="rect">
            <a:avLst/>
          </a:prstGeom>
        </p:spPr>
        <p:txBody>
          <a:bodyPr wrap="square">
            <a:spAutoFit/>
          </a:bodyPr>
          <a:lstStyle/>
          <a:p>
            <a:pPr algn="ctr"/>
            <a:r>
              <a:rPr lang="en-GB" b="1" dirty="0">
                <a:solidFill>
                  <a:srgbClr val="FF0000"/>
                </a:solidFill>
                <a:latin typeface="+mn-lt"/>
              </a:rPr>
              <a:t>Our classes</a:t>
            </a:r>
            <a:endParaRPr lang="en-US" dirty="0">
              <a:latin typeface="+mn-lt"/>
            </a:endParaRPr>
          </a:p>
        </p:txBody>
      </p:sp>
      <p:grpSp>
        <p:nvGrpSpPr>
          <p:cNvPr id="36" name="Group 35">
            <a:extLst>
              <a:ext uri="{FF2B5EF4-FFF2-40B4-BE49-F238E27FC236}">
                <a16:creationId xmlns:a16="http://schemas.microsoft.com/office/drawing/2014/main" id="{2DCD1843-2141-44D0-9136-4DABA836FAC6}"/>
              </a:ext>
            </a:extLst>
          </p:cNvPr>
          <p:cNvGrpSpPr/>
          <p:nvPr/>
        </p:nvGrpSpPr>
        <p:grpSpPr>
          <a:xfrm>
            <a:off x="3505612" y="2344680"/>
            <a:ext cx="2722572" cy="2668496"/>
            <a:chOff x="3505612" y="1772816"/>
            <a:chExt cx="2722572" cy="2668496"/>
          </a:xfrm>
        </p:grpSpPr>
        <p:pic>
          <p:nvPicPr>
            <p:cNvPr id="19" name="Picture 3">
              <a:extLst>
                <a:ext uri="{FF2B5EF4-FFF2-40B4-BE49-F238E27FC236}">
                  <a16:creationId xmlns:a16="http://schemas.microsoft.com/office/drawing/2014/main" id="{A879F459-71A3-4959-B9B2-C2AA11B99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613" y="3070632"/>
              <a:ext cx="8096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a:extLst>
                <a:ext uri="{FF2B5EF4-FFF2-40B4-BE49-F238E27FC236}">
                  <a16:creationId xmlns:a16="http://schemas.microsoft.com/office/drawing/2014/main" id="{B227A173-3248-4DD9-BE6F-56148DC6FD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0719" y="2362947"/>
              <a:ext cx="8286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a:extLst>
                <a:ext uri="{FF2B5EF4-FFF2-40B4-BE49-F238E27FC236}">
                  <a16:creationId xmlns:a16="http://schemas.microsoft.com/office/drawing/2014/main" id="{EA8E1CF3-27BA-49E1-A4BA-FA4855D72C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3511" y="3094549"/>
              <a:ext cx="8096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a:extLst>
                <a:ext uri="{FF2B5EF4-FFF2-40B4-BE49-F238E27FC236}">
                  <a16:creationId xmlns:a16="http://schemas.microsoft.com/office/drawing/2014/main" id="{4ECA00CE-2611-4491-864C-57AA92CBB0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3709" y="2304894"/>
              <a:ext cx="7810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7">
              <a:extLst>
                <a:ext uri="{FF2B5EF4-FFF2-40B4-BE49-F238E27FC236}">
                  <a16:creationId xmlns:a16="http://schemas.microsoft.com/office/drawing/2014/main" id="{8584E5A4-44FD-4123-BBB2-2BA7330740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6241" y="3742239"/>
              <a:ext cx="8001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8">
              <a:extLst>
                <a:ext uri="{FF2B5EF4-FFF2-40B4-BE49-F238E27FC236}">
                  <a16:creationId xmlns:a16="http://schemas.microsoft.com/office/drawing/2014/main" id="{67A0DEC2-F77D-486C-A136-15500180E7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6570" y="3860287"/>
              <a:ext cx="704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9">
              <a:extLst>
                <a:ext uri="{FF2B5EF4-FFF2-40B4-BE49-F238E27FC236}">
                  <a16:creationId xmlns:a16="http://schemas.microsoft.com/office/drawing/2014/main" id="{60B3FB88-6947-4B60-BE0D-AB7441ED4F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1409" y="3013494"/>
              <a:ext cx="86677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a:extLst>
                <a:ext uri="{FF2B5EF4-FFF2-40B4-BE49-F238E27FC236}">
                  <a16:creationId xmlns:a16="http://schemas.microsoft.com/office/drawing/2014/main" id="{68801D7B-E606-4536-8013-D3FD44B9B35D}"/>
                </a:ext>
              </a:extLst>
            </p:cNvPr>
            <p:cNvSpPr/>
            <p:nvPr/>
          </p:nvSpPr>
          <p:spPr>
            <a:xfrm>
              <a:off x="3505612" y="1772816"/>
              <a:ext cx="2439199" cy="461665"/>
            </a:xfrm>
            <a:prstGeom prst="rect">
              <a:avLst/>
            </a:prstGeom>
          </p:spPr>
          <p:txBody>
            <a:bodyPr wrap="square">
              <a:spAutoFit/>
            </a:bodyPr>
            <a:lstStyle/>
            <a:p>
              <a:pPr algn="ctr"/>
              <a:r>
                <a:rPr lang="en-GB" b="1" dirty="0">
                  <a:solidFill>
                    <a:srgbClr val="FF0000"/>
                  </a:solidFill>
                  <a:latin typeface="+mn-lt"/>
                </a:rPr>
                <a:t>Clustering</a:t>
              </a:r>
              <a:endParaRPr lang="en-US" dirty="0">
                <a:latin typeface="+mn-lt"/>
              </a:endParaRPr>
            </a:p>
          </p:txBody>
        </p:sp>
      </p:grpSp>
      <p:grpSp>
        <p:nvGrpSpPr>
          <p:cNvPr id="40" name="Group 39">
            <a:extLst>
              <a:ext uri="{FF2B5EF4-FFF2-40B4-BE49-F238E27FC236}">
                <a16:creationId xmlns:a16="http://schemas.microsoft.com/office/drawing/2014/main" id="{4D621BFA-2B25-4565-B596-095A1BFE09A2}"/>
              </a:ext>
            </a:extLst>
          </p:cNvPr>
          <p:cNvGrpSpPr/>
          <p:nvPr/>
        </p:nvGrpSpPr>
        <p:grpSpPr>
          <a:xfrm>
            <a:off x="3227453" y="5275197"/>
            <a:ext cx="3360771" cy="1524409"/>
            <a:chOff x="3227453" y="5275197"/>
            <a:chExt cx="3360771" cy="1524409"/>
          </a:xfrm>
        </p:grpSpPr>
        <p:pic>
          <p:nvPicPr>
            <p:cNvPr id="28" name="Picture 2">
              <a:extLst>
                <a:ext uri="{FF2B5EF4-FFF2-40B4-BE49-F238E27FC236}">
                  <a16:creationId xmlns:a16="http://schemas.microsoft.com/office/drawing/2014/main" id="{D5DD7107-2B51-47B2-9D4A-E7D196DBB6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5816" y="6094756"/>
              <a:ext cx="7810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a:extLst>
                <a:ext uri="{FF2B5EF4-FFF2-40B4-BE49-F238E27FC236}">
                  <a16:creationId xmlns:a16="http://schemas.microsoft.com/office/drawing/2014/main" id="{DE39E8B1-CF7D-4770-B133-CA4F038B2A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8107" y="5989981"/>
              <a:ext cx="6477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a:extLst>
                <a:ext uri="{FF2B5EF4-FFF2-40B4-BE49-F238E27FC236}">
                  <a16:creationId xmlns:a16="http://schemas.microsoft.com/office/drawing/2014/main" id="{CA583E10-2811-45D9-A00F-67990B87BB63}"/>
                </a:ext>
              </a:extLst>
            </p:cNvPr>
            <p:cNvSpPr/>
            <p:nvPr/>
          </p:nvSpPr>
          <p:spPr>
            <a:xfrm>
              <a:off x="3505612" y="5275197"/>
              <a:ext cx="2439199" cy="461665"/>
            </a:xfrm>
            <a:prstGeom prst="rect">
              <a:avLst/>
            </a:prstGeom>
          </p:spPr>
          <p:txBody>
            <a:bodyPr wrap="square">
              <a:spAutoFit/>
            </a:bodyPr>
            <a:lstStyle/>
            <a:p>
              <a:pPr algn="ctr"/>
              <a:r>
                <a:rPr lang="en-GB" b="1" dirty="0">
                  <a:solidFill>
                    <a:srgbClr val="FF0000"/>
                  </a:solidFill>
                  <a:latin typeface="+mn-lt"/>
                </a:rPr>
                <a:t>Labelling</a:t>
              </a:r>
              <a:endParaRPr lang="en-US" dirty="0">
                <a:latin typeface="+mn-lt"/>
              </a:endParaRPr>
            </a:p>
          </p:txBody>
        </p:sp>
        <p:sp>
          <p:nvSpPr>
            <p:cNvPr id="17" name="Speech Bubble: Oval 16">
              <a:extLst>
                <a:ext uri="{FF2B5EF4-FFF2-40B4-BE49-F238E27FC236}">
                  <a16:creationId xmlns:a16="http://schemas.microsoft.com/office/drawing/2014/main" id="{50A84A63-CA70-4786-9FC3-EDD04E285BAD}"/>
                </a:ext>
              </a:extLst>
            </p:cNvPr>
            <p:cNvSpPr/>
            <p:nvPr/>
          </p:nvSpPr>
          <p:spPr bwMode="auto">
            <a:xfrm>
              <a:off x="3227453" y="5659935"/>
              <a:ext cx="1087785" cy="590550"/>
            </a:xfrm>
            <a:prstGeom prst="wedgeEllipseCallout">
              <a:avLst>
                <a:gd name="adj1" fmla="val 46611"/>
                <a:gd name="adj2" fmla="val 48956"/>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mn-lt"/>
                </a:rPr>
                <a:t>ones</a:t>
              </a:r>
            </a:p>
          </p:txBody>
        </p:sp>
        <p:sp>
          <p:nvSpPr>
            <p:cNvPr id="32" name="Speech Bubble: Oval 31">
              <a:extLst>
                <a:ext uri="{FF2B5EF4-FFF2-40B4-BE49-F238E27FC236}">
                  <a16:creationId xmlns:a16="http://schemas.microsoft.com/office/drawing/2014/main" id="{24868164-0AE5-427E-8037-4B33CCF9FA1E}"/>
                </a:ext>
              </a:extLst>
            </p:cNvPr>
            <p:cNvSpPr/>
            <p:nvPr/>
          </p:nvSpPr>
          <p:spPr bwMode="auto">
            <a:xfrm>
              <a:off x="5429735" y="5672771"/>
              <a:ext cx="1158489" cy="590550"/>
            </a:xfrm>
            <a:prstGeom prst="wedgeEllipseCallout">
              <a:avLst>
                <a:gd name="adj1" fmla="val -49758"/>
                <a:gd name="adj2" fmla="val 48956"/>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mn-lt"/>
                </a:rPr>
                <a:t>zeros</a:t>
              </a:r>
            </a:p>
          </p:txBody>
        </p:sp>
      </p:grpSp>
      <p:grpSp>
        <p:nvGrpSpPr>
          <p:cNvPr id="38" name="Group 37">
            <a:extLst>
              <a:ext uri="{FF2B5EF4-FFF2-40B4-BE49-F238E27FC236}">
                <a16:creationId xmlns:a16="http://schemas.microsoft.com/office/drawing/2014/main" id="{B709CFA9-A4FC-41DB-8BEE-B48B111B5933}"/>
              </a:ext>
            </a:extLst>
          </p:cNvPr>
          <p:cNvGrpSpPr/>
          <p:nvPr/>
        </p:nvGrpSpPr>
        <p:grpSpPr>
          <a:xfrm>
            <a:off x="7481094" y="2542625"/>
            <a:ext cx="1457325" cy="3216347"/>
            <a:chOff x="7466651" y="2382172"/>
            <a:chExt cx="1457325" cy="3216347"/>
          </a:xfrm>
        </p:grpSpPr>
        <p:pic>
          <p:nvPicPr>
            <p:cNvPr id="33" name="Picture 4">
              <a:extLst>
                <a:ext uri="{FF2B5EF4-FFF2-40B4-BE49-F238E27FC236}">
                  <a16:creationId xmlns:a16="http://schemas.microsoft.com/office/drawing/2014/main" id="{40CB514D-9509-48B5-B20B-7F9A1FB165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95238" y="4493619"/>
              <a:ext cx="12001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a:extLst>
                <a:ext uri="{FF2B5EF4-FFF2-40B4-BE49-F238E27FC236}">
                  <a16:creationId xmlns:a16="http://schemas.microsoft.com/office/drawing/2014/main" id="{57A297E1-3479-45DF-B906-F16A7547A73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6651" y="2786821"/>
              <a:ext cx="14573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a:extLst>
                <a:ext uri="{FF2B5EF4-FFF2-40B4-BE49-F238E27FC236}">
                  <a16:creationId xmlns:a16="http://schemas.microsoft.com/office/drawing/2014/main" id="{60AC3494-FF9F-43EE-975F-1FA808DF2752}"/>
                </a:ext>
              </a:extLst>
            </p:cNvPr>
            <p:cNvSpPr/>
            <p:nvPr/>
          </p:nvSpPr>
          <p:spPr>
            <a:xfrm>
              <a:off x="7466651" y="2382172"/>
              <a:ext cx="1391150" cy="461665"/>
            </a:xfrm>
            <a:prstGeom prst="rect">
              <a:avLst/>
            </a:prstGeom>
          </p:spPr>
          <p:txBody>
            <a:bodyPr wrap="square">
              <a:spAutoFit/>
            </a:bodyPr>
            <a:lstStyle/>
            <a:p>
              <a:pPr algn="ctr"/>
              <a:r>
                <a:rPr lang="en-GB" b="1" dirty="0">
                  <a:solidFill>
                    <a:srgbClr val="FF0000"/>
                  </a:solidFill>
                  <a:latin typeface="+mn-lt"/>
                </a:rPr>
                <a:t>Result</a:t>
              </a:r>
              <a:endParaRPr lang="en-US" dirty="0">
                <a:latin typeface="+mn-lt"/>
              </a:endParaRPr>
            </a:p>
          </p:txBody>
        </p:sp>
      </p:grpSp>
    </p:spTree>
    <p:extLst>
      <p:ext uri="{BB962C8B-B14F-4D97-AF65-F5344CB8AC3E}">
        <p14:creationId xmlns:p14="http://schemas.microsoft.com/office/powerpoint/2010/main" val="136726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1580CF-73E0-47F5-917E-7AFC417B9518}"/>
              </a:ext>
            </a:extLst>
          </p:cNvPr>
          <p:cNvSpPr>
            <a:spLocks noGrp="1"/>
          </p:cNvSpPr>
          <p:nvPr>
            <p:ph type="sldNum" sz="quarter" idx="12"/>
          </p:nvPr>
        </p:nvSpPr>
        <p:spPr/>
        <p:txBody>
          <a:bodyPr/>
          <a:lstStyle/>
          <a:p>
            <a:fld id="{22230EF6-6C13-413D-A541-8FA2732E8850}" type="slidenum">
              <a:rPr lang="en-GB" altLang="en-US" smtClean="0"/>
              <a:pPr/>
              <a:t>13</a:t>
            </a:fld>
            <a:endParaRPr lang="en-GB" altLang="en-US"/>
          </a:p>
        </p:txBody>
      </p:sp>
      <p:sp>
        <p:nvSpPr>
          <p:cNvPr id="11" name="Title 1">
            <a:extLst>
              <a:ext uri="{FF2B5EF4-FFF2-40B4-BE49-F238E27FC236}">
                <a16:creationId xmlns:a16="http://schemas.microsoft.com/office/drawing/2014/main" id="{55A05FE4-F582-4B3A-832E-5118672A7756}"/>
              </a:ext>
            </a:extLst>
          </p:cNvPr>
          <p:cNvSpPr>
            <a:spLocks noGrp="1"/>
          </p:cNvSpPr>
          <p:nvPr>
            <p:ph type="title"/>
          </p:nvPr>
        </p:nvSpPr>
        <p:spPr>
          <a:xfrm>
            <a:off x="0" y="1052736"/>
            <a:ext cx="7956376" cy="533246"/>
          </a:xfrm>
        </p:spPr>
        <p:txBody>
          <a:bodyPr/>
          <a:lstStyle/>
          <a:p>
            <a:r>
              <a:rPr lang="en-US" dirty="0"/>
              <a:t>Best of both worlds</a:t>
            </a:r>
          </a:p>
        </p:txBody>
      </p:sp>
      <p:sp>
        <p:nvSpPr>
          <p:cNvPr id="10" name="Content Placeholder 2">
            <a:extLst>
              <a:ext uri="{FF2B5EF4-FFF2-40B4-BE49-F238E27FC236}">
                <a16:creationId xmlns:a16="http://schemas.microsoft.com/office/drawing/2014/main" id="{84890262-C11A-4A2C-9041-62A26E0411C7}"/>
              </a:ext>
            </a:extLst>
          </p:cNvPr>
          <p:cNvSpPr txBox="1">
            <a:spLocks/>
          </p:cNvSpPr>
          <p:nvPr/>
        </p:nvSpPr>
        <p:spPr bwMode="auto">
          <a:xfrm>
            <a:off x="660921" y="2193776"/>
            <a:ext cx="8254479" cy="106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r>
              <a:rPr lang="en-US" b="1" kern="0" dirty="0"/>
              <a:t>Semi-supervised learning</a:t>
            </a:r>
            <a:r>
              <a:rPr lang="en-US" kern="0" dirty="0"/>
              <a:t>: use only a small number of labels to guide the clustering solution.</a:t>
            </a:r>
          </a:p>
        </p:txBody>
      </p:sp>
      <p:sp>
        <p:nvSpPr>
          <p:cNvPr id="12" name="Content Placeholder 2">
            <a:extLst>
              <a:ext uri="{FF2B5EF4-FFF2-40B4-BE49-F238E27FC236}">
                <a16:creationId xmlns:a16="http://schemas.microsoft.com/office/drawing/2014/main" id="{B42A0E15-39AA-4D94-8DF7-01E9EF28EC77}"/>
              </a:ext>
            </a:extLst>
          </p:cNvPr>
          <p:cNvSpPr txBox="1">
            <a:spLocks/>
          </p:cNvSpPr>
          <p:nvPr/>
        </p:nvSpPr>
        <p:spPr bwMode="auto">
          <a:xfrm>
            <a:off x="652129" y="4094149"/>
            <a:ext cx="8015535" cy="106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r>
              <a:rPr lang="en-US" kern="0" dirty="0"/>
              <a:t>Following we will see the concepts of clustering and semi-supervised learning in more detail…</a:t>
            </a:r>
          </a:p>
        </p:txBody>
      </p:sp>
    </p:spTree>
    <p:extLst>
      <p:ext uri="{BB962C8B-B14F-4D97-AF65-F5344CB8AC3E}">
        <p14:creationId xmlns:p14="http://schemas.microsoft.com/office/powerpoint/2010/main" val="2572067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1580CF-73E0-47F5-917E-7AFC417B9518}"/>
              </a:ext>
            </a:extLst>
          </p:cNvPr>
          <p:cNvSpPr>
            <a:spLocks noGrp="1"/>
          </p:cNvSpPr>
          <p:nvPr>
            <p:ph type="sldNum" sz="quarter" idx="12"/>
          </p:nvPr>
        </p:nvSpPr>
        <p:spPr/>
        <p:txBody>
          <a:bodyPr/>
          <a:lstStyle/>
          <a:p>
            <a:fld id="{22230EF6-6C13-413D-A541-8FA2732E8850}" type="slidenum">
              <a:rPr lang="en-GB" altLang="en-US" smtClean="0"/>
              <a:pPr/>
              <a:t>14</a:t>
            </a:fld>
            <a:endParaRPr lang="en-GB" altLang="en-US"/>
          </a:p>
        </p:txBody>
      </p:sp>
      <p:sp>
        <p:nvSpPr>
          <p:cNvPr id="12" name="TextBox 11">
            <a:extLst>
              <a:ext uri="{FF2B5EF4-FFF2-40B4-BE49-F238E27FC236}">
                <a16:creationId xmlns:a16="http://schemas.microsoft.com/office/drawing/2014/main" id="{90CE704E-25F8-47F4-848C-155ABF15F31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pic>
        <p:nvPicPr>
          <p:cNvPr id="4" name="Picture 3" descr="A traffic light&#10;&#10;Description automatically generated">
            <a:extLst>
              <a:ext uri="{FF2B5EF4-FFF2-40B4-BE49-F238E27FC236}">
                <a16:creationId xmlns:a16="http://schemas.microsoft.com/office/drawing/2014/main" id="{3593C758-A8CE-4F85-AF25-967574DC3E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764704"/>
            <a:ext cx="6158960" cy="6022652"/>
          </a:xfrm>
          <a:prstGeom prst="rect">
            <a:avLst/>
          </a:prstGeom>
        </p:spPr>
      </p:pic>
      <p:sp>
        <p:nvSpPr>
          <p:cNvPr id="10" name="Title 1">
            <a:extLst>
              <a:ext uri="{FF2B5EF4-FFF2-40B4-BE49-F238E27FC236}">
                <a16:creationId xmlns:a16="http://schemas.microsoft.com/office/drawing/2014/main" id="{AC2F8179-E274-4CF5-B962-EA3528E49CD6}"/>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K-Means </a:t>
            </a:r>
          </a:p>
          <a:p>
            <a:r>
              <a:rPr lang="en-US" kern="0" dirty="0"/>
              <a:t>clustering</a:t>
            </a:r>
          </a:p>
        </p:txBody>
      </p:sp>
    </p:spTree>
    <p:extLst>
      <p:ext uri="{BB962C8B-B14F-4D97-AF65-F5344CB8AC3E}">
        <p14:creationId xmlns:p14="http://schemas.microsoft.com/office/powerpoint/2010/main" val="4073378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9D5D8D-08B7-42D9-94F2-1924F72AA95E}"/>
              </a:ext>
            </a:extLst>
          </p:cNvPr>
          <p:cNvSpPr>
            <a:spLocks noGrp="1"/>
          </p:cNvSpPr>
          <p:nvPr>
            <p:ph idx="1"/>
          </p:nvPr>
        </p:nvSpPr>
        <p:spPr>
          <a:xfrm>
            <a:off x="660921" y="1980423"/>
            <a:ext cx="7076777" cy="1351075"/>
          </a:xfrm>
        </p:spPr>
        <p:txBody>
          <a:bodyPr/>
          <a:lstStyle/>
          <a:p>
            <a:r>
              <a:rPr lang="en-US" dirty="0"/>
              <a:t>Minimize objective function </a:t>
            </a:r>
            <a:r>
              <a:rPr lang="en-US" dirty="0" err="1"/>
              <a:t>wrt</a:t>
            </a:r>
            <a:r>
              <a:rPr lang="en-US" dirty="0"/>
              <a:t>. </a:t>
            </a:r>
            <a:r>
              <a:rPr lang="en-US" i="1" dirty="0">
                <a:effectLst>
                  <a:outerShdw blurRad="38100" dist="38100" dir="2700000" algn="tl">
                    <a:srgbClr val="000000">
                      <a:alpha val="43137"/>
                    </a:srgbClr>
                  </a:outerShdw>
                </a:effectLst>
              </a:rPr>
              <a:t>m</a:t>
            </a:r>
          </a:p>
          <a:p>
            <a:pPr marL="0" indent="0">
              <a:buNone/>
            </a:pPr>
            <a:r>
              <a:rPr lang="en-US" dirty="0"/>
              <a:t>(Within-Cluster-Sum-of-Squares):</a:t>
            </a:r>
          </a:p>
        </p:txBody>
      </p:sp>
      <p:sp>
        <p:nvSpPr>
          <p:cNvPr id="6" name="Slide Number Placeholder 5">
            <a:extLst>
              <a:ext uri="{FF2B5EF4-FFF2-40B4-BE49-F238E27FC236}">
                <a16:creationId xmlns:a16="http://schemas.microsoft.com/office/drawing/2014/main" id="{084FAC89-EB21-40CC-B691-C02392F1F162}"/>
              </a:ext>
            </a:extLst>
          </p:cNvPr>
          <p:cNvSpPr>
            <a:spLocks noGrp="1"/>
          </p:cNvSpPr>
          <p:nvPr>
            <p:ph type="sldNum" sz="quarter" idx="12"/>
          </p:nvPr>
        </p:nvSpPr>
        <p:spPr/>
        <p:txBody>
          <a:bodyPr/>
          <a:lstStyle/>
          <a:p>
            <a:fld id="{22230EF6-6C13-413D-A541-8FA2732E8850}" type="slidenum">
              <a:rPr lang="en-GB" altLang="en-US" smtClean="0"/>
              <a:pPr/>
              <a:t>15</a:t>
            </a:fld>
            <a:endParaRPr lang="en-GB" altLang="en-US"/>
          </a:p>
        </p:txBody>
      </p:sp>
      <p:sp>
        <p:nvSpPr>
          <p:cNvPr id="8" name="Title 1">
            <a:extLst>
              <a:ext uri="{FF2B5EF4-FFF2-40B4-BE49-F238E27FC236}">
                <a16:creationId xmlns:a16="http://schemas.microsoft.com/office/drawing/2014/main" id="{EDA5DF29-1EF4-42DA-BF14-4B486F9FE821}"/>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K-Means clustering</a:t>
            </a:r>
          </a:p>
        </p:txBody>
      </p:sp>
      <p:pic>
        <p:nvPicPr>
          <p:cNvPr id="13" name="Picture 12" descr="A picture containing object&#10;&#10;Description automatically generated">
            <a:extLst>
              <a:ext uri="{FF2B5EF4-FFF2-40B4-BE49-F238E27FC236}">
                <a16:creationId xmlns:a16="http://schemas.microsoft.com/office/drawing/2014/main" id="{28B168F5-16C3-4728-9867-25233D24B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8" y="3717032"/>
            <a:ext cx="6534603" cy="1656184"/>
          </a:xfrm>
          <a:prstGeom prst="rect">
            <a:avLst/>
          </a:prstGeom>
        </p:spPr>
      </p:pic>
      <p:pic>
        <p:nvPicPr>
          <p:cNvPr id="2" name="Picture 1">
            <a:extLst>
              <a:ext uri="{FF2B5EF4-FFF2-40B4-BE49-F238E27FC236}">
                <a16:creationId xmlns:a16="http://schemas.microsoft.com/office/drawing/2014/main" id="{9C2722BF-A51B-431D-8C0E-42BDD61CF065}"/>
              </a:ext>
            </a:extLst>
          </p:cNvPr>
          <p:cNvPicPr>
            <a:picLocks noChangeAspect="1"/>
          </p:cNvPicPr>
          <p:nvPr/>
        </p:nvPicPr>
        <p:blipFill>
          <a:blip r:embed="rId3"/>
          <a:stretch>
            <a:fillRect/>
          </a:stretch>
        </p:blipFill>
        <p:spPr>
          <a:xfrm>
            <a:off x="4644009" y="3861048"/>
            <a:ext cx="154287" cy="216000"/>
          </a:xfrm>
          <a:prstGeom prst="rect">
            <a:avLst/>
          </a:prstGeom>
        </p:spPr>
      </p:pic>
    </p:spTree>
    <p:extLst>
      <p:ext uri="{BB962C8B-B14F-4D97-AF65-F5344CB8AC3E}">
        <p14:creationId xmlns:p14="http://schemas.microsoft.com/office/powerpoint/2010/main" val="85409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9D5D8D-08B7-42D9-94F2-1924F72AA95E}"/>
              </a:ext>
            </a:extLst>
          </p:cNvPr>
          <p:cNvSpPr>
            <a:spLocks noGrp="1"/>
          </p:cNvSpPr>
          <p:nvPr>
            <p:ph idx="1"/>
          </p:nvPr>
        </p:nvSpPr>
        <p:spPr>
          <a:xfrm>
            <a:off x="660921" y="1980423"/>
            <a:ext cx="7076777" cy="1351075"/>
          </a:xfrm>
        </p:spPr>
        <p:txBody>
          <a:bodyPr/>
          <a:lstStyle/>
          <a:p>
            <a:r>
              <a:rPr lang="en-US" dirty="0"/>
              <a:t>Minimize objective function </a:t>
            </a:r>
            <a:r>
              <a:rPr lang="en-US" dirty="0" err="1"/>
              <a:t>wrt</a:t>
            </a:r>
            <a:r>
              <a:rPr lang="en-US" dirty="0"/>
              <a:t>. </a:t>
            </a:r>
            <a:r>
              <a:rPr lang="en-US" i="1" dirty="0">
                <a:effectLst>
                  <a:outerShdw blurRad="38100" dist="38100" dir="2700000" algn="tl">
                    <a:srgbClr val="000000">
                      <a:alpha val="43137"/>
                    </a:srgbClr>
                  </a:outerShdw>
                </a:effectLst>
              </a:rPr>
              <a:t>m</a:t>
            </a:r>
          </a:p>
          <a:p>
            <a:pPr marL="0" indent="0">
              <a:buNone/>
            </a:pPr>
            <a:r>
              <a:rPr lang="en-US" dirty="0"/>
              <a:t>(Within-Cluster-Sum-of-Squares):</a:t>
            </a:r>
          </a:p>
        </p:txBody>
      </p:sp>
      <p:sp>
        <p:nvSpPr>
          <p:cNvPr id="6" name="Slide Number Placeholder 5">
            <a:extLst>
              <a:ext uri="{FF2B5EF4-FFF2-40B4-BE49-F238E27FC236}">
                <a16:creationId xmlns:a16="http://schemas.microsoft.com/office/drawing/2014/main" id="{084FAC89-EB21-40CC-B691-C02392F1F162}"/>
              </a:ext>
            </a:extLst>
          </p:cNvPr>
          <p:cNvSpPr>
            <a:spLocks noGrp="1"/>
          </p:cNvSpPr>
          <p:nvPr>
            <p:ph type="sldNum" sz="quarter" idx="12"/>
          </p:nvPr>
        </p:nvSpPr>
        <p:spPr/>
        <p:txBody>
          <a:bodyPr/>
          <a:lstStyle/>
          <a:p>
            <a:fld id="{22230EF6-6C13-413D-A541-8FA2732E8850}" type="slidenum">
              <a:rPr lang="en-GB" altLang="en-US" smtClean="0"/>
              <a:pPr/>
              <a:t>16</a:t>
            </a:fld>
            <a:endParaRPr lang="en-GB" altLang="en-US"/>
          </a:p>
        </p:txBody>
      </p:sp>
      <p:sp>
        <p:nvSpPr>
          <p:cNvPr id="8" name="Title 1">
            <a:extLst>
              <a:ext uri="{FF2B5EF4-FFF2-40B4-BE49-F238E27FC236}">
                <a16:creationId xmlns:a16="http://schemas.microsoft.com/office/drawing/2014/main" id="{EDA5DF29-1EF4-42DA-BF14-4B486F9FE821}"/>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K-Means clustering</a:t>
            </a:r>
          </a:p>
        </p:txBody>
      </p:sp>
      <p:pic>
        <p:nvPicPr>
          <p:cNvPr id="13" name="Picture 12" descr="A picture containing object&#10;&#10;Description automatically generated">
            <a:extLst>
              <a:ext uri="{FF2B5EF4-FFF2-40B4-BE49-F238E27FC236}">
                <a16:creationId xmlns:a16="http://schemas.microsoft.com/office/drawing/2014/main" id="{28B168F5-16C3-4728-9867-25233D24B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8" y="3717032"/>
            <a:ext cx="6534603" cy="1656184"/>
          </a:xfrm>
          <a:prstGeom prst="rect">
            <a:avLst/>
          </a:prstGeom>
        </p:spPr>
      </p:pic>
      <p:pic>
        <p:nvPicPr>
          <p:cNvPr id="2" name="Picture 1">
            <a:extLst>
              <a:ext uri="{FF2B5EF4-FFF2-40B4-BE49-F238E27FC236}">
                <a16:creationId xmlns:a16="http://schemas.microsoft.com/office/drawing/2014/main" id="{9C2722BF-A51B-431D-8C0E-42BDD61CF065}"/>
              </a:ext>
            </a:extLst>
          </p:cNvPr>
          <p:cNvPicPr>
            <a:picLocks noChangeAspect="1"/>
          </p:cNvPicPr>
          <p:nvPr/>
        </p:nvPicPr>
        <p:blipFill>
          <a:blip r:embed="rId3"/>
          <a:stretch>
            <a:fillRect/>
          </a:stretch>
        </p:blipFill>
        <p:spPr>
          <a:xfrm>
            <a:off x="4644009" y="3861048"/>
            <a:ext cx="154287" cy="216000"/>
          </a:xfrm>
          <a:prstGeom prst="rect">
            <a:avLst/>
          </a:prstGeom>
        </p:spPr>
      </p:pic>
      <p:sp>
        <p:nvSpPr>
          <p:cNvPr id="4" name="Rectangle 3">
            <a:extLst>
              <a:ext uri="{FF2B5EF4-FFF2-40B4-BE49-F238E27FC236}">
                <a16:creationId xmlns:a16="http://schemas.microsoft.com/office/drawing/2014/main" id="{CB3017C4-8064-4B27-8D13-4C62B2E414B0}"/>
              </a:ext>
            </a:extLst>
          </p:cNvPr>
          <p:cNvSpPr/>
          <p:nvPr/>
        </p:nvSpPr>
        <p:spPr bwMode="auto">
          <a:xfrm>
            <a:off x="5148064" y="3645024"/>
            <a:ext cx="2952328" cy="155868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rgbClr val="FF0000"/>
                </a:solidFill>
              </a:ln>
              <a:noFill/>
              <a:effectLst/>
              <a:latin typeface="TUOS Stephenson" pitchFamily="-128" charset="0"/>
            </a:endParaRPr>
          </a:p>
        </p:txBody>
      </p:sp>
      <p:cxnSp>
        <p:nvCxnSpPr>
          <p:cNvPr id="7" name="Straight Arrow Connector 6">
            <a:extLst>
              <a:ext uri="{FF2B5EF4-FFF2-40B4-BE49-F238E27FC236}">
                <a16:creationId xmlns:a16="http://schemas.microsoft.com/office/drawing/2014/main" id="{C28470E4-47DF-4270-9593-BD1E356712C4}"/>
              </a:ext>
            </a:extLst>
          </p:cNvPr>
          <p:cNvCxnSpPr>
            <a:cxnSpLocks/>
          </p:cNvCxnSpPr>
          <p:nvPr/>
        </p:nvCxnSpPr>
        <p:spPr bwMode="auto">
          <a:xfrm flipH="1">
            <a:off x="5724128" y="5203706"/>
            <a:ext cx="216024" cy="55504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2050" name="Picture 2">
            <a:extLst>
              <a:ext uri="{FF2B5EF4-FFF2-40B4-BE49-F238E27FC236}">
                <a16:creationId xmlns:a16="http://schemas.microsoft.com/office/drawing/2014/main" id="{B01A6CBD-337D-412B-AB22-0910AD6231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0283" y="5847184"/>
            <a:ext cx="5273936" cy="60155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C7690F18-E156-41B4-A7A3-950357FD7E0D}"/>
              </a:ext>
            </a:extLst>
          </p:cNvPr>
          <p:cNvSpPr/>
          <p:nvPr/>
        </p:nvSpPr>
        <p:spPr bwMode="auto">
          <a:xfrm>
            <a:off x="1643344" y="5758750"/>
            <a:ext cx="5592951" cy="68999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rgbClr val="FF0000"/>
                </a:solidFill>
              </a:ln>
              <a:noFill/>
              <a:effectLst/>
              <a:latin typeface="TUOS Stephenson" pitchFamily="-128" charset="0"/>
            </a:endParaRPr>
          </a:p>
        </p:txBody>
      </p:sp>
    </p:spTree>
    <p:extLst>
      <p:ext uri="{BB962C8B-B14F-4D97-AF65-F5344CB8AC3E}">
        <p14:creationId xmlns:p14="http://schemas.microsoft.com/office/powerpoint/2010/main" val="161673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FF5D18-76B6-48FE-8DBB-AF2A6B536ABE}"/>
              </a:ext>
            </a:extLst>
          </p:cNvPr>
          <p:cNvSpPr>
            <a:spLocks noGrp="1"/>
          </p:cNvSpPr>
          <p:nvPr>
            <p:ph type="sldNum" sz="quarter" idx="12"/>
          </p:nvPr>
        </p:nvSpPr>
        <p:spPr/>
        <p:txBody>
          <a:bodyPr/>
          <a:lstStyle/>
          <a:p>
            <a:fld id="{22230EF6-6C13-413D-A541-8FA2732E8850}" type="slidenum">
              <a:rPr lang="en-GB" altLang="en-US" smtClean="0"/>
              <a:pPr/>
              <a:t>17</a:t>
            </a:fld>
            <a:endParaRPr lang="en-GB" altLang="en-US"/>
          </a:p>
        </p:txBody>
      </p:sp>
      <p:sp>
        <p:nvSpPr>
          <p:cNvPr id="7" name="Title 1">
            <a:extLst>
              <a:ext uri="{FF2B5EF4-FFF2-40B4-BE49-F238E27FC236}">
                <a16:creationId xmlns:a16="http://schemas.microsoft.com/office/drawing/2014/main" id="{E136F797-C699-47E1-89AA-011CA3231983}"/>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K-Means clustering</a:t>
            </a:r>
          </a:p>
        </p:txBody>
      </p:sp>
      <p:sp>
        <p:nvSpPr>
          <p:cNvPr id="8" name="Content Placeholder 2">
            <a:extLst>
              <a:ext uri="{FF2B5EF4-FFF2-40B4-BE49-F238E27FC236}">
                <a16:creationId xmlns:a16="http://schemas.microsoft.com/office/drawing/2014/main" id="{15B817FF-101B-453D-9E3B-9014577EE6EC}"/>
              </a:ext>
            </a:extLst>
          </p:cNvPr>
          <p:cNvSpPr>
            <a:spLocks noGrp="1"/>
          </p:cNvSpPr>
          <p:nvPr>
            <p:ph idx="1"/>
          </p:nvPr>
        </p:nvSpPr>
        <p:spPr>
          <a:xfrm>
            <a:off x="660921" y="1980423"/>
            <a:ext cx="7076777" cy="1351075"/>
          </a:xfrm>
        </p:spPr>
        <p:txBody>
          <a:bodyPr/>
          <a:lstStyle/>
          <a:p>
            <a:r>
              <a:rPr lang="en-US" dirty="0"/>
              <a:t>At convergence:</a:t>
            </a:r>
          </a:p>
          <a:p>
            <a:pPr marL="0" indent="0">
              <a:buNone/>
            </a:pPr>
            <a:r>
              <a:rPr lang="en-US" dirty="0"/>
              <a:t>The gradient of the objective function with respect to the centroid equals 0.</a:t>
            </a:r>
          </a:p>
        </p:txBody>
      </p:sp>
      <p:grpSp>
        <p:nvGrpSpPr>
          <p:cNvPr id="2" name="Group 1">
            <a:extLst>
              <a:ext uri="{FF2B5EF4-FFF2-40B4-BE49-F238E27FC236}">
                <a16:creationId xmlns:a16="http://schemas.microsoft.com/office/drawing/2014/main" id="{787E73F1-CA0E-495B-A502-E44ECCB4D930}"/>
              </a:ext>
            </a:extLst>
          </p:cNvPr>
          <p:cNvGrpSpPr/>
          <p:nvPr/>
        </p:nvGrpSpPr>
        <p:grpSpPr>
          <a:xfrm>
            <a:off x="883145" y="4581128"/>
            <a:ext cx="7380313" cy="1294117"/>
            <a:chOff x="883145" y="4581128"/>
            <a:chExt cx="7380313" cy="1294117"/>
          </a:xfrm>
        </p:grpSpPr>
        <p:pic>
          <p:nvPicPr>
            <p:cNvPr id="2058" name="Picture 10">
              <a:extLst>
                <a:ext uri="{FF2B5EF4-FFF2-40B4-BE49-F238E27FC236}">
                  <a16:creationId xmlns:a16="http://schemas.microsoft.com/office/drawing/2014/main" id="{484367B3-1E65-4372-9609-77F077718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45" y="4581128"/>
              <a:ext cx="7380313" cy="12941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64F78A6-4E2B-4899-98F4-2759AC71A469}"/>
                </a:ext>
              </a:extLst>
            </p:cNvPr>
            <p:cNvPicPr>
              <a:picLocks noChangeAspect="1"/>
            </p:cNvPicPr>
            <p:nvPr/>
          </p:nvPicPr>
          <p:blipFill>
            <a:blip r:embed="rId4"/>
            <a:stretch>
              <a:fillRect/>
            </a:stretch>
          </p:blipFill>
          <p:spPr>
            <a:xfrm>
              <a:off x="4633737" y="4581128"/>
              <a:ext cx="154287" cy="216000"/>
            </a:xfrm>
            <a:prstGeom prst="rect">
              <a:avLst/>
            </a:prstGeom>
          </p:spPr>
        </p:pic>
      </p:grpSp>
    </p:spTree>
    <p:extLst>
      <p:ext uri="{BB962C8B-B14F-4D97-AF65-F5344CB8AC3E}">
        <p14:creationId xmlns:p14="http://schemas.microsoft.com/office/powerpoint/2010/main" val="3866553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FF5D18-76B6-48FE-8DBB-AF2A6B536ABE}"/>
              </a:ext>
            </a:extLst>
          </p:cNvPr>
          <p:cNvSpPr>
            <a:spLocks noGrp="1"/>
          </p:cNvSpPr>
          <p:nvPr>
            <p:ph type="sldNum" sz="quarter" idx="12"/>
          </p:nvPr>
        </p:nvSpPr>
        <p:spPr/>
        <p:txBody>
          <a:bodyPr/>
          <a:lstStyle/>
          <a:p>
            <a:fld id="{22230EF6-6C13-413D-A541-8FA2732E8850}" type="slidenum">
              <a:rPr lang="en-GB" altLang="en-US" smtClean="0"/>
              <a:pPr/>
              <a:t>18</a:t>
            </a:fld>
            <a:endParaRPr lang="en-GB" altLang="en-US"/>
          </a:p>
        </p:txBody>
      </p:sp>
      <p:sp>
        <p:nvSpPr>
          <p:cNvPr id="7" name="Title 1">
            <a:extLst>
              <a:ext uri="{FF2B5EF4-FFF2-40B4-BE49-F238E27FC236}">
                <a16:creationId xmlns:a16="http://schemas.microsoft.com/office/drawing/2014/main" id="{E136F797-C699-47E1-89AA-011CA3231983}"/>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K-Means clustering</a:t>
            </a:r>
          </a:p>
        </p:txBody>
      </p:sp>
      <p:pic>
        <p:nvPicPr>
          <p:cNvPr id="2060" name="Picture 12">
            <a:extLst>
              <a:ext uri="{FF2B5EF4-FFF2-40B4-BE49-F238E27FC236}">
                <a16:creationId xmlns:a16="http://schemas.microsoft.com/office/drawing/2014/main" id="{55E61992-1A88-43AA-9C17-C5801D572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220" y="5479946"/>
            <a:ext cx="4806180" cy="1225654"/>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DFBD8BE-5E9F-45E3-B38E-2C7ECD7B8E58}"/>
              </a:ext>
            </a:extLst>
          </p:cNvPr>
          <p:cNvPicPr>
            <a:picLocks noChangeAspect="1"/>
          </p:cNvPicPr>
          <p:nvPr/>
        </p:nvPicPr>
        <p:blipFill>
          <a:blip r:embed="rId4"/>
          <a:stretch>
            <a:fillRect/>
          </a:stretch>
        </p:blipFill>
        <p:spPr>
          <a:xfrm>
            <a:off x="4932040" y="5536104"/>
            <a:ext cx="154287" cy="216000"/>
          </a:xfrm>
          <a:prstGeom prst="rect">
            <a:avLst/>
          </a:prstGeom>
        </p:spPr>
      </p:pic>
      <p:pic>
        <p:nvPicPr>
          <p:cNvPr id="1030" name="Picture 6">
            <a:extLst>
              <a:ext uri="{FF2B5EF4-FFF2-40B4-BE49-F238E27FC236}">
                <a16:creationId xmlns:a16="http://schemas.microsoft.com/office/drawing/2014/main" id="{6DFAA908-3F43-411F-AEEC-01BFEF0601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74" y="3635610"/>
            <a:ext cx="4063234" cy="12082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4877D1F-F982-44D6-9448-3FE888624236}"/>
              </a:ext>
            </a:extLst>
          </p:cNvPr>
          <p:cNvPicPr>
            <a:picLocks noChangeAspect="1"/>
          </p:cNvPicPr>
          <p:nvPr/>
        </p:nvPicPr>
        <p:blipFill>
          <a:blip r:embed="rId6"/>
          <a:stretch>
            <a:fillRect/>
          </a:stretch>
        </p:blipFill>
        <p:spPr>
          <a:xfrm>
            <a:off x="125860" y="1904375"/>
            <a:ext cx="3240360" cy="1182106"/>
          </a:xfrm>
          <a:prstGeom prst="rect">
            <a:avLst/>
          </a:prstGeom>
        </p:spPr>
      </p:pic>
      <p:pic>
        <p:nvPicPr>
          <p:cNvPr id="3" name="Picture 2">
            <a:extLst>
              <a:ext uri="{FF2B5EF4-FFF2-40B4-BE49-F238E27FC236}">
                <a16:creationId xmlns:a16="http://schemas.microsoft.com/office/drawing/2014/main" id="{9AFD36D9-6331-4E6D-BFE9-F54E52B0B3F4}"/>
              </a:ext>
            </a:extLst>
          </p:cNvPr>
          <p:cNvPicPr>
            <a:picLocks noChangeAspect="1"/>
          </p:cNvPicPr>
          <p:nvPr/>
        </p:nvPicPr>
        <p:blipFill>
          <a:blip r:embed="rId7"/>
          <a:stretch>
            <a:fillRect/>
          </a:stretch>
        </p:blipFill>
        <p:spPr>
          <a:xfrm>
            <a:off x="4067943" y="1903243"/>
            <a:ext cx="3505139" cy="1214896"/>
          </a:xfrm>
          <a:prstGeom prst="rect">
            <a:avLst/>
          </a:prstGeom>
        </p:spPr>
      </p:pic>
      <p:pic>
        <p:nvPicPr>
          <p:cNvPr id="4" name="Picture 3">
            <a:extLst>
              <a:ext uri="{FF2B5EF4-FFF2-40B4-BE49-F238E27FC236}">
                <a16:creationId xmlns:a16="http://schemas.microsoft.com/office/drawing/2014/main" id="{A6A8E763-DE5A-469C-92D7-3349F44C0421}"/>
              </a:ext>
            </a:extLst>
          </p:cNvPr>
          <p:cNvPicPr>
            <a:picLocks noChangeAspect="1"/>
          </p:cNvPicPr>
          <p:nvPr/>
        </p:nvPicPr>
        <p:blipFill>
          <a:blip r:embed="rId8"/>
          <a:stretch>
            <a:fillRect/>
          </a:stretch>
        </p:blipFill>
        <p:spPr>
          <a:xfrm>
            <a:off x="3536129" y="2380185"/>
            <a:ext cx="361905" cy="238095"/>
          </a:xfrm>
          <a:prstGeom prst="rect">
            <a:avLst/>
          </a:prstGeom>
        </p:spPr>
      </p:pic>
      <p:pic>
        <p:nvPicPr>
          <p:cNvPr id="8" name="Picture 7">
            <a:extLst>
              <a:ext uri="{FF2B5EF4-FFF2-40B4-BE49-F238E27FC236}">
                <a16:creationId xmlns:a16="http://schemas.microsoft.com/office/drawing/2014/main" id="{1837D216-1A32-4CD4-A49E-57E148C046B1}"/>
              </a:ext>
            </a:extLst>
          </p:cNvPr>
          <p:cNvPicPr>
            <a:picLocks noChangeAspect="1"/>
          </p:cNvPicPr>
          <p:nvPr/>
        </p:nvPicPr>
        <p:blipFill>
          <a:blip r:embed="rId9"/>
          <a:stretch>
            <a:fillRect/>
          </a:stretch>
        </p:blipFill>
        <p:spPr>
          <a:xfrm>
            <a:off x="7694889" y="2236933"/>
            <a:ext cx="1099038" cy="457200"/>
          </a:xfrm>
          <a:prstGeom prst="rect">
            <a:avLst/>
          </a:prstGeom>
        </p:spPr>
      </p:pic>
      <p:pic>
        <p:nvPicPr>
          <p:cNvPr id="9" name="Picture 8">
            <a:extLst>
              <a:ext uri="{FF2B5EF4-FFF2-40B4-BE49-F238E27FC236}">
                <a16:creationId xmlns:a16="http://schemas.microsoft.com/office/drawing/2014/main" id="{7A20AB8F-2CA6-49E8-ACE3-FEA6D358D561}"/>
              </a:ext>
            </a:extLst>
          </p:cNvPr>
          <p:cNvPicPr>
            <a:picLocks noChangeAspect="1"/>
          </p:cNvPicPr>
          <p:nvPr/>
        </p:nvPicPr>
        <p:blipFill>
          <a:blip r:embed="rId10"/>
          <a:stretch>
            <a:fillRect/>
          </a:stretch>
        </p:blipFill>
        <p:spPr>
          <a:xfrm>
            <a:off x="4355976" y="3477815"/>
            <a:ext cx="2104762" cy="1523810"/>
          </a:xfrm>
          <a:prstGeom prst="rect">
            <a:avLst/>
          </a:prstGeom>
        </p:spPr>
      </p:pic>
      <p:sp>
        <p:nvSpPr>
          <p:cNvPr id="11" name="AutoShape 2">
            <a:extLst>
              <a:ext uri="{FF2B5EF4-FFF2-40B4-BE49-F238E27FC236}">
                <a16:creationId xmlns:a16="http://schemas.microsoft.com/office/drawing/2014/main" id="{28EB2DD7-A968-4134-8210-76DE3155D56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6">
            <a:extLst>
              <a:ext uri="{FF2B5EF4-FFF2-40B4-BE49-F238E27FC236}">
                <a16:creationId xmlns:a16="http://schemas.microsoft.com/office/drawing/2014/main" id="{D5CFD424-30C8-49B8-A361-F480BACB75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1462" y="3947268"/>
            <a:ext cx="1234151" cy="29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7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DFCFB2-27AE-475D-9F88-48F5A221DE6C}"/>
              </a:ext>
            </a:extLst>
          </p:cNvPr>
          <p:cNvSpPr>
            <a:spLocks noGrp="1"/>
          </p:cNvSpPr>
          <p:nvPr>
            <p:ph type="sldNum" sz="quarter" idx="12"/>
          </p:nvPr>
        </p:nvSpPr>
        <p:spPr/>
        <p:txBody>
          <a:bodyPr/>
          <a:lstStyle/>
          <a:p>
            <a:fld id="{22230EF6-6C13-413D-A541-8FA2732E8850}" type="slidenum">
              <a:rPr lang="en-GB" altLang="en-US" smtClean="0"/>
              <a:pPr/>
              <a:t>19</a:t>
            </a:fld>
            <a:endParaRPr lang="en-GB" altLang="en-US"/>
          </a:p>
        </p:txBody>
      </p:sp>
      <p:sp>
        <p:nvSpPr>
          <p:cNvPr id="8" name="Title 1">
            <a:extLst>
              <a:ext uri="{FF2B5EF4-FFF2-40B4-BE49-F238E27FC236}">
                <a16:creationId xmlns:a16="http://schemas.microsoft.com/office/drawing/2014/main" id="{08C8A6AC-1B0A-4DFC-8B38-B147E194F274}"/>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K-Means clustering</a:t>
            </a:r>
          </a:p>
        </p:txBody>
      </p:sp>
      <p:sp>
        <p:nvSpPr>
          <p:cNvPr id="10" name="Rectangle 9">
            <a:extLst>
              <a:ext uri="{FF2B5EF4-FFF2-40B4-BE49-F238E27FC236}">
                <a16:creationId xmlns:a16="http://schemas.microsoft.com/office/drawing/2014/main" id="{7E889A23-4EEE-44CF-9313-F466B6030329}"/>
              </a:ext>
            </a:extLst>
          </p:cNvPr>
          <p:cNvSpPr/>
          <p:nvPr/>
        </p:nvSpPr>
        <p:spPr>
          <a:xfrm>
            <a:off x="179513" y="2422043"/>
            <a:ext cx="8747720" cy="4247317"/>
          </a:xfrm>
          <a:prstGeom prst="rect">
            <a:avLst/>
          </a:prstGeom>
        </p:spPr>
        <p:txBody>
          <a:bodyPr wrap="square">
            <a:spAutoFit/>
          </a:bodyPr>
          <a:lstStyle/>
          <a:p>
            <a:pPr marL="514350" lvl="0" indent="-514350">
              <a:buFont typeface="+mj-lt"/>
              <a:buAutoNum type="arabicPeriod"/>
            </a:pPr>
            <a:r>
              <a:rPr lang="en-US" sz="2900" dirty="0">
                <a:solidFill>
                  <a:srgbClr val="2A196F"/>
                </a:solidFill>
                <a:latin typeface="TUOS Blake"/>
              </a:rPr>
              <a:t>Randomly choose K points as the initial centroids.</a:t>
            </a:r>
          </a:p>
          <a:p>
            <a:pPr marL="514350" lvl="0" indent="-514350">
              <a:buFont typeface="+mj-lt"/>
              <a:buAutoNum type="arabicPeriod"/>
            </a:pPr>
            <a:r>
              <a:rPr lang="en-US" sz="2900" dirty="0">
                <a:solidFill>
                  <a:srgbClr val="2A196F"/>
                </a:solidFill>
                <a:latin typeface="TUOS Blake"/>
              </a:rPr>
              <a:t>Until convergence:</a:t>
            </a:r>
          </a:p>
          <a:p>
            <a:pPr marL="971550" lvl="1" indent="-514350">
              <a:buFont typeface="+mj-lt"/>
              <a:buAutoNum type="arabicPeriod" startAt="3"/>
            </a:pPr>
            <a:r>
              <a:rPr lang="en-US" sz="2900" dirty="0">
                <a:solidFill>
                  <a:srgbClr val="2A196F"/>
                </a:solidFill>
                <a:latin typeface="TUOS Blake"/>
              </a:rPr>
              <a:t>Assign each point x</a:t>
            </a:r>
            <a:r>
              <a:rPr lang="en-US" sz="2900" baseline="-25000" dirty="0">
                <a:solidFill>
                  <a:srgbClr val="2A196F"/>
                </a:solidFill>
                <a:latin typeface="TUOS Blake"/>
              </a:rPr>
              <a:t>i</a:t>
            </a:r>
            <a:r>
              <a:rPr lang="en-US" sz="2900" dirty="0">
                <a:solidFill>
                  <a:srgbClr val="2A196F"/>
                </a:solidFill>
                <a:latin typeface="TUOS Blake"/>
              </a:rPr>
              <a:t> to the nearest cluster:</a:t>
            </a:r>
          </a:p>
          <a:p>
            <a:pPr marL="971550" lvl="1" indent="-514350">
              <a:buFont typeface="+mj-lt"/>
              <a:buAutoNum type="arabicPeriod" startAt="3"/>
            </a:pPr>
            <a:endParaRPr lang="en-US" sz="2900" dirty="0">
              <a:solidFill>
                <a:srgbClr val="2A196F"/>
              </a:solidFill>
              <a:latin typeface="TUOS Blake"/>
            </a:endParaRPr>
          </a:p>
          <a:p>
            <a:pPr marL="971550" lvl="1" indent="-514350">
              <a:buFont typeface="+mj-lt"/>
              <a:buAutoNum type="arabicPeriod" startAt="3"/>
            </a:pPr>
            <a:endParaRPr lang="en-US" sz="2900" dirty="0">
              <a:solidFill>
                <a:srgbClr val="2A196F"/>
              </a:solidFill>
              <a:latin typeface="TUOS Blake"/>
            </a:endParaRPr>
          </a:p>
          <a:p>
            <a:pPr marL="971550" lvl="1" indent="-514350">
              <a:buFont typeface="+mj-lt"/>
              <a:buAutoNum type="arabicPeriod" startAt="3"/>
            </a:pPr>
            <a:endParaRPr lang="en-US" sz="900" dirty="0">
              <a:solidFill>
                <a:srgbClr val="2A196F"/>
              </a:solidFill>
              <a:latin typeface="TUOS Blake"/>
            </a:endParaRPr>
          </a:p>
          <a:p>
            <a:pPr marL="971550" lvl="1" indent="-514350">
              <a:buFont typeface="+mj-lt"/>
              <a:buAutoNum type="arabicPeriod" startAt="3"/>
            </a:pPr>
            <a:r>
              <a:rPr lang="en-US" sz="2900" dirty="0">
                <a:solidFill>
                  <a:srgbClr val="2A196F"/>
                </a:solidFill>
                <a:latin typeface="TUOS Blake"/>
              </a:rPr>
              <a:t>For each cluster recompute the centroid:</a:t>
            </a:r>
          </a:p>
          <a:p>
            <a:pPr lvl="1"/>
            <a:r>
              <a:rPr lang="en-US" sz="2900" dirty="0">
                <a:solidFill>
                  <a:srgbClr val="2A196F"/>
                </a:solidFill>
                <a:latin typeface="TUOS Blake"/>
              </a:rPr>
              <a:t>	</a:t>
            </a:r>
          </a:p>
          <a:p>
            <a:pPr lvl="1"/>
            <a:endParaRPr lang="en-US" sz="2900" dirty="0">
              <a:solidFill>
                <a:srgbClr val="2A196F"/>
              </a:solidFill>
              <a:latin typeface="TUOS Blake"/>
            </a:endParaRPr>
          </a:p>
          <a:p>
            <a:pPr marL="971550" lvl="1" indent="-514350">
              <a:buFont typeface="+mj-lt"/>
              <a:buAutoNum type="arabicPeriod"/>
            </a:pPr>
            <a:endParaRPr lang="en-US" sz="2900" dirty="0">
              <a:solidFill>
                <a:srgbClr val="2A196F"/>
              </a:solidFill>
              <a:latin typeface="TUOS Blake"/>
            </a:endParaRPr>
          </a:p>
        </p:txBody>
      </p:sp>
      <p:pic>
        <p:nvPicPr>
          <p:cNvPr id="3082" name="Picture 10">
            <a:extLst>
              <a:ext uri="{FF2B5EF4-FFF2-40B4-BE49-F238E27FC236}">
                <a16:creationId xmlns:a16="http://schemas.microsoft.com/office/drawing/2014/main" id="{FC4ED167-03F9-46BE-8779-D03040862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5583779"/>
            <a:ext cx="4248472" cy="10680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B79557A-9FE1-4F6D-A5D1-118972AD7323}"/>
              </a:ext>
            </a:extLst>
          </p:cNvPr>
          <p:cNvPicPr>
            <a:picLocks noChangeAspect="1"/>
          </p:cNvPicPr>
          <p:nvPr/>
        </p:nvPicPr>
        <p:blipFill>
          <a:blip r:embed="rId3"/>
          <a:stretch>
            <a:fillRect/>
          </a:stretch>
        </p:blipFill>
        <p:spPr>
          <a:xfrm>
            <a:off x="4932040" y="5625256"/>
            <a:ext cx="102858" cy="144000"/>
          </a:xfrm>
          <a:prstGeom prst="rect">
            <a:avLst/>
          </a:prstGeom>
        </p:spPr>
      </p:pic>
      <p:pic>
        <p:nvPicPr>
          <p:cNvPr id="3074" name="Picture 2">
            <a:extLst>
              <a:ext uri="{FF2B5EF4-FFF2-40B4-BE49-F238E27FC236}">
                <a16:creationId xmlns:a16="http://schemas.microsoft.com/office/drawing/2014/main" id="{CD6A4915-D823-4518-BD94-D7379732F5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3842" y="3861048"/>
            <a:ext cx="4696316" cy="9792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62A6D72F-9C10-47CF-B6D4-47AD5B3D8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4464178"/>
            <a:ext cx="169602" cy="25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81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FB116-2508-46B4-ACD6-CD79B11D786A}"/>
              </a:ext>
            </a:extLst>
          </p:cNvPr>
          <p:cNvSpPr>
            <a:spLocks noGrp="1"/>
          </p:cNvSpPr>
          <p:nvPr>
            <p:ph idx="1"/>
          </p:nvPr>
        </p:nvSpPr>
        <p:spPr/>
        <p:txBody>
          <a:bodyPr/>
          <a:lstStyle/>
          <a:p>
            <a:pPr marL="0" indent="0" algn="ctr">
              <a:buNone/>
            </a:pPr>
            <a:endParaRPr lang="en-US" sz="1050" b="1" dirty="0"/>
          </a:p>
          <a:p>
            <a:pPr marL="0" indent="0">
              <a:buNone/>
            </a:pPr>
            <a:r>
              <a:rPr lang="en-GB" sz="2800" b="1" dirty="0"/>
              <a:t>The RODA software for</a:t>
            </a:r>
          </a:p>
          <a:p>
            <a:pPr marL="0" indent="0">
              <a:buNone/>
            </a:pPr>
            <a:r>
              <a:rPr lang="en-GB" sz="2800" i="1" dirty="0"/>
              <a:t>Detailed behavioural analysis inside the Morris Water Maze experimental procedure.</a:t>
            </a:r>
          </a:p>
          <a:p>
            <a:pPr marL="0" indent="0">
              <a:buNone/>
            </a:pPr>
            <a:endParaRPr lang="en-GB" sz="2800" i="1" dirty="0"/>
          </a:p>
          <a:p>
            <a:pPr marL="0" indent="0">
              <a:buNone/>
            </a:pPr>
            <a:r>
              <a:rPr lang="en-GB" sz="2800" i="1" dirty="0"/>
              <a:t>Framework and methods explanation.</a:t>
            </a:r>
            <a:endParaRPr lang="en-US" sz="2800" i="1" dirty="0"/>
          </a:p>
        </p:txBody>
      </p:sp>
      <p:sp>
        <p:nvSpPr>
          <p:cNvPr id="6" name="Slide Number Placeholder 5">
            <a:extLst>
              <a:ext uri="{FF2B5EF4-FFF2-40B4-BE49-F238E27FC236}">
                <a16:creationId xmlns:a16="http://schemas.microsoft.com/office/drawing/2014/main" id="{2E1164ED-660F-4096-80D7-E0EA48156EF7}"/>
              </a:ext>
            </a:extLst>
          </p:cNvPr>
          <p:cNvSpPr>
            <a:spLocks noGrp="1"/>
          </p:cNvSpPr>
          <p:nvPr>
            <p:ph type="sldNum" sz="quarter" idx="12"/>
          </p:nvPr>
        </p:nvSpPr>
        <p:spPr/>
        <p:txBody>
          <a:bodyPr/>
          <a:lstStyle/>
          <a:p>
            <a:fld id="{22230EF6-6C13-413D-A541-8FA2732E8850}" type="slidenum">
              <a:rPr lang="en-GB" altLang="en-US" smtClean="0"/>
              <a:pPr/>
              <a:t>2</a:t>
            </a:fld>
            <a:endParaRPr lang="en-GB" altLang="en-US"/>
          </a:p>
        </p:txBody>
      </p:sp>
    </p:spTree>
    <p:extLst>
      <p:ext uri="{BB962C8B-B14F-4D97-AF65-F5344CB8AC3E}">
        <p14:creationId xmlns:p14="http://schemas.microsoft.com/office/powerpoint/2010/main" val="1745223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DFCFB2-27AE-475D-9F88-48F5A221DE6C}"/>
              </a:ext>
            </a:extLst>
          </p:cNvPr>
          <p:cNvSpPr>
            <a:spLocks noGrp="1"/>
          </p:cNvSpPr>
          <p:nvPr>
            <p:ph type="sldNum" sz="quarter" idx="12"/>
          </p:nvPr>
        </p:nvSpPr>
        <p:spPr/>
        <p:txBody>
          <a:bodyPr/>
          <a:lstStyle/>
          <a:p>
            <a:fld id="{22230EF6-6C13-413D-A541-8FA2732E8850}" type="slidenum">
              <a:rPr lang="en-GB" altLang="en-US" smtClean="0"/>
              <a:pPr/>
              <a:t>20</a:t>
            </a:fld>
            <a:endParaRPr lang="en-GB" altLang="en-US"/>
          </a:p>
        </p:txBody>
      </p:sp>
      <p:sp>
        <p:nvSpPr>
          <p:cNvPr id="8" name="Title 1">
            <a:extLst>
              <a:ext uri="{FF2B5EF4-FFF2-40B4-BE49-F238E27FC236}">
                <a16:creationId xmlns:a16="http://schemas.microsoft.com/office/drawing/2014/main" id="{08C8A6AC-1B0A-4DFC-8B38-B147E194F274}"/>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Initialization for K-Means</a:t>
            </a:r>
          </a:p>
        </p:txBody>
      </p:sp>
      <p:pic>
        <p:nvPicPr>
          <p:cNvPr id="3" name="Picture 2" descr="A close up of a map&#10;&#10;Description automatically generated">
            <a:extLst>
              <a:ext uri="{FF2B5EF4-FFF2-40B4-BE49-F238E27FC236}">
                <a16:creationId xmlns:a16="http://schemas.microsoft.com/office/drawing/2014/main" id="{A70B1A70-C31D-4554-8FC8-BAF1D69BE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0646" y="2368659"/>
            <a:ext cx="3134072" cy="4372709"/>
          </a:xfrm>
          <a:prstGeom prst="rect">
            <a:avLst/>
          </a:prstGeom>
          <a:ln w="38100">
            <a:solidFill>
              <a:srgbClr val="000000"/>
            </a:solidFill>
          </a:ln>
        </p:spPr>
      </p:pic>
      <p:pic>
        <p:nvPicPr>
          <p:cNvPr id="5" name="Picture 4" descr="A screenshot of a cell phone&#10;&#10;Description automatically generated">
            <a:extLst>
              <a:ext uri="{FF2B5EF4-FFF2-40B4-BE49-F238E27FC236}">
                <a16:creationId xmlns:a16="http://schemas.microsoft.com/office/drawing/2014/main" id="{15FA30CE-4DAC-4FB7-A6B7-3CB6A9329C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413" y="2379540"/>
            <a:ext cx="3122450" cy="4361828"/>
          </a:xfrm>
          <a:prstGeom prst="rect">
            <a:avLst/>
          </a:prstGeom>
          <a:ln w="38100">
            <a:solidFill>
              <a:srgbClr val="000000"/>
            </a:solidFill>
          </a:ln>
        </p:spPr>
      </p:pic>
      <p:sp>
        <p:nvSpPr>
          <p:cNvPr id="7" name="Rectangle 6">
            <a:extLst>
              <a:ext uri="{FF2B5EF4-FFF2-40B4-BE49-F238E27FC236}">
                <a16:creationId xmlns:a16="http://schemas.microsoft.com/office/drawing/2014/main" id="{BD70BAD4-DF15-4552-A643-D5B14114800C}"/>
              </a:ext>
            </a:extLst>
          </p:cNvPr>
          <p:cNvSpPr/>
          <p:nvPr/>
        </p:nvSpPr>
        <p:spPr>
          <a:xfrm>
            <a:off x="503372" y="1910180"/>
            <a:ext cx="3204532" cy="461665"/>
          </a:xfrm>
          <a:prstGeom prst="rect">
            <a:avLst/>
          </a:prstGeom>
        </p:spPr>
        <p:txBody>
          <a:bodyPr wrap="none">
            <a:spAutoFit/>
          </a:bodyPr>
          <a:lstStyle/>
          <a:p>
            <a:pPr algn="ctr"/>
            <a:r>
              <a:rPr lang="en-US" dirty="0">
                <a:solidFill>
                  <a:srgbClr val="2A196F"/>
                </a:solidFill>
                <a:latin typeface="TUOS Blake"/>
              </a:rPr>
              <a:t>Data and ground truth</a:t>
            </a:r>
            <a:endParaRPr lang="en-US" dirty="0"/>
          </a:p>
        </p:txBody>
      </p:sp>
      <p:sp>
        <p:nvSpPr>
          <p:cNvPr id="12" name="Rectangle 11">
            <a:extLst>
              <a:ext uri="{FF2B5EF4-FFF2-40B4-BE49-F238E27FC236}">
                <a16:creationId xmlns:a16="http://schemas.microsoft.com/office/drawing/2014/main" id="{D9A6DC09-A20A-4AD2-A095-8A3EB8B4BBAF}"/>
              </a:ext>
            </a:extLst>
          </p:cNvPr>
          <p:cNvSpPr/>
          <p:nvPr/>
        </p:nvSpPr>
        <p:spPr>
          <a:xfrm>
            <a:off x="4665226" y="1548543"/>
            <a:ext cx="3089756" cy="830997"/>
          </a:xfrm>
          <a:prstGeom prst="rect">
            <a:avLst/>
          </a:prstGeom>
        </p:spPr>
        <p:txBody>
          <a:bodyPr wrap="none">
            <a:spAutoFit/>
          </a:bodyPr>
          <a:lstStyle/>
          <a:p>
            <a:pPr algn="ctr"/>
            <a:r>
              <a:rPr lang="en-US" dirty="0">
                <a:solidFill>
                  <a:srgbClr val="2A196F"/>
                </a:solidFill>
                <a:latin typeface="TUOS Blake"/>
              </a:rPr>
              <a:t>Random initialization </a:t>
            </a:r>
          </a:p>
          <a:p>
            <a:pPr algn="ctr"/>
            <a:r>
              <a:rPr lang="en-US" dirty="0">
                <a:solidFill>
                  <a:srgbClr val="2A196F"/>
                </a:solidFill>
                <a:latin typeface="TUOS Blake"/>
              </a:rPr>
              <a:t>and clustering</a:t>
            </a:r>
            <a:endParaRPr lang="en-US" dirty="0"/>
          </a:p>
        </p:txBody>
      </p:sp>
    </p:spTree>
    <p:extLst>
      <p:ext uri="{BB962C8B-B14F-4D97-AF65-F5344CB8AC3E}">
        <p14:creationId xmlns:p14="http://schemas.microsoft.com/office/powerpoint/2010/main" val="233211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DFCFB2-27AE-475D-9F88-48F5A221DE6C}"/>
              </a:ext>
            </a:extLst>
          </p:cNvPr>
          <p:cNvSpPr>
            <a:spLocks noGrp="1"/>
          </p:cNvSpPr>
          <p:nvPr>
            <p:ph type="sldNum" sz="quarter" idx="12"/>
          </p:nvPr>
        </p:nvSpPr>
        <p:spPr/>
        <p:txBody>
          <a:bodyPr/>
          <a:lstStyle/>
          <a:p>
            <a:fld id="{22230EF6-6C13-413D-A541-8FA2732E8850}" type="slidenum">
              <a:rPr lang="en-GB" altLang="en-US" smtClean="0"/>
              <a:pPr/>
              <a:t>21</a:t>
            </a:fld>
            <a:endParaRPr lang="en-GB" altLang="en-US"/>
          </a:p>
        </p:txBody>
      </p:sp>
      <p:sp>
        <p:nvSpPr>
          <p:cNvPr id="8" name="Title 1">
            <a:extLst>
              <a:ext uri="{FF2B5EF4-FFF2-40B4-BE49-F238E27FC236}">
                <a16:creationId xmlns:a16="http://schemas.microsoft.com/office/drawing/2014/main" id="{08C8A6AC-1B0A-4DFC-8B38-B147E194F274}"/>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Initialization for K-Means</a:t>
            </a:r>
          </a:p>
        </p:txBody>
      </p:sp>
      <p:pic>
        <p:nvPicPr>
          <p:cNvPr id="5" name="Picture 4" descr="A screenshot of a cell phone&#10;&#10;Description automatically generated">
            <a:extLst>
              <a:ext uri="{FF2B5EF4-FFF2-40B4-BE49-F238E27FC236}">
                <a16:creationId xmlns:a16="http://schemas.microsoft.com/office/drawing/2014/main" id="{15FA30CE-4DAC-4FB7-A6B7-3CB6A9329C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103" y="2379540"/>
            <a:ext cx="3067430" cy="4284970"/>
          </a:xfrm>
          <a:prstGeom prst="rect">
            <a:avLst/>
          </a:prstGeom>
          <a:ln w="38100">
            <a:solidFill>
              <a:srgbClr val="000000"/>
            </a:solidFill>
          </a:ln>
        </p:spPr>
      </p:pic>
      <p:sp>
        <p:nvSpPr>
          <p:cNvPr id="7" name="Rectangle 6">
            <a:extLst>
              <a:ext uri="{FF2B5EF4-FFF2-40B4-BE49-F238E27FC236}">
                <a16:creationId xmlns:a16="http://schemas.microsoft.com/office/drawing/2014/main" id="{BD70BAD4-DF15-4552-A643-D5B14114800C}"/>
              </a:ext>
            </a:extLst>
          </p:cNvPr>
          <p:cNvSpPr/>
          <p:nvPr/>
        </p:nvSpPr>
        <p:spPr>
          <a:xfrm>
            <a:off x="539552" y="1917875"/>
            <a:ext cx="3204532" cy="461665"/>
          </a:xfrm>
          <a:prstGeom prst="rect">
            <a:avLst/>
          </a:prstGeom>
        </p:spPr>
        <p:txBody>
          <a:bodyPr wrap="none">
            <a:spAutoFit/>
          </a:bodyPr>
          <a:lstStyle/>
          <a:p>
            <a:pPr algn="ctr"/>
            <a:r>
              <a:rPr lang="en-US" dirty="0">
                <a:solidFill>
                  <a:srgbClr val="2A196F"/>
                </a:solidFill>
                <a:latin typeface="TUOS Blake"/>
              </a:rPr>
              <a:t>Data and ground truth</a:t>
            </a:r>
            <a:endParaRPr lang="en-US" dirty="0"/>
          </a:p>
        </p:txBody>
      </p:sp>
      <p:sp>
        <p:nvSpPr>
          <p:cNvPr id="12" name="Rectangle 11">
            <a:extLst>
              <a:ext uri="{FF2B5EF4-FFF2-40B4-BE49-F238E27FC236}">
                <a16:creationId xmlns:a16="http://schemas.microsoft.com/office/drawing/2014/main" id="{D9A6DC09-A20A-4AD2-A095-8A3EB8B4BBAF}"/>
              </a:ext>
            </a:extLst>
          </p:cNvPr>
          <p:cNvSpPr/>
          <p:nvPr/>
        </p:nvSpPr>
        <p:spPr>
          <a:xfrm>
            <a:off x="4355977" y="1548543"/>
            <a:ext cx="3882794" cy="830997"/>
          </a:xfrm>
          <a:prstGeom prst="rect">
            <a:avLst/>
          </a:prstGeom>
        </p:spPr>
        <p:txBody>
          <a:bodyPr wrap="none">
            <a:spAutoFit/>
          </a:bodyPr>
          <a:lstStyle/>
          <a:p>
            <a:pPr algn="ctr"/>
            <a:r>
              <a:rPr lang="en-US" dirty="0">
                <a:solidFill>
                  <a:srgbClr val="2A196F"/>
                </a:solidFill>
                <a:latin typeface="TUOS Blake"/>
              </a:rPr>
              <a:t>E.g. Density K-Means++</a:t>
            </a:r>
          </a:p>
          <a:p>
            <a:pPr algn="ctr"/>
            <a:r>
              <a:rPr lang="en-US" dirty="0">
                <a:solidFill>
                  <a:srgbClr val="2A196F"/>
                </a:solidFill>
                <a:latin typeface="TUOS Blake"/>
              </a:rPr>
              <a:t> initialization and clustering</a:t>
            </a:r>
            <a:endParaRPr lang="en-US" dirty="0"/>
          </a:p>
        </p:txBody>
      </p:sp>
      <p:pic>
        <p:nvPicPr>
          <p:cNvPr id="4" name="Picture 3" descr="A screenshot of a cell phone&#10;&#10;Description automatically generated">
            <a:extLst>
              <a:ext uri="{FF2B5EF4-FFF2-40B4-BE49-F238E27FC236}">
                <a16:creationId xmlns:a16="http://schemas.microsoft.com/office/drawing/2014/main" id="{D05BBD6B-D395-405D-AAB2-9B77E6C4AF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379540"/>
            <a:ext cx="3048787" cy="4284970"/>
          </a:xfrm>
          <a:prstGeom prst="rect">
            <a:avLst/>
          </a:prstGeom>
          <a:ln w="38100">
            <a:solidFill>
              <a:srgbClr val="000000"/>
            </a:solidFill>
          </a:ln>
        </p:spPr>
      </p:pic>
      <p:sp>
        <p:nvSpPr>
          <p:cNvPr id="3" name="Rectangle 2">
            <a:extLst>
              <a:ext uri="{FF2B5EF4-FFF2-40B4-BE49-F238E27FC236}">
                <a16:creationId xmlns:a16="http://schemas.microsoft.com/office/drawing/2014/main" id="{77DEFC07-C243-4559-9A8B-32FEA3994008}"/>
              </a:ext>
            </a:extLst>
          </p:cNvPr>
          <p:cNvSpPr/>
          <p:nvPr/>
        </p:nvSpPr>
        <p:spPr>
          <a:xfrm>
            <a:off x="18659" y="1429847"/>
            <a:ext cx="2650534" cy="400110"/>
          </a:xfrm>
          <a:prstGeom prst="rect">
            <a:avLst/>
          </a:prstGeom>
        </p:spPr>
        <p:txBody>
          <a:bodyPr wrap="square">
            <a:spAutoFit/>
          </a:bodyPr>
          <a:lstStyle/>
          <a:p>
            <a:r>
              <a:rPr lang="en-US" sz="2000" dirty="0">
                <a:solidFill>
                  <a:srgbClr val="2A196F"/>
                </a:solidFill>
                <a:latin typeface="Arial" panose="020B0604020202020204" pitchFamily="34" charset="0"/>
                <a:cs typeface="Arial" panose="020B0604020202020204" pitchFamily="34" charset="0"/>
              </a:rPr>
              <a:t>Vouros et al. (2019)</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75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5DB8E4-8C88-4DEE-B8D7-94AD0023CF6F}"/>
              </a:ext>
            </a:extLst>
          </p:cNvPr>
          <p:cNvSpPr>
            <a:spLocks noGrp="1"/>
          </p:cNvSpPr>
          <p:nvPr>
            <p:ph idx="1"/>
          </p:nvPr>
        </p:nvSpPr>
        <p:spPr>
          <a:xfrm>
            <a:off x="5004048" y="2215480"/>
            <a:ext cx="4067944" cy="3733800"/>
          </a:xfrm>
        </p:spPr>
        <p:txBody>
          <a:bodyPr/>
          <a:lstStyle/>
          <a:p>
            <a:pPr marL="0" indent="0">
              <a:buNone/>
            </a:pPr>
            <a:r>
              <a:rPr lang="en-US" dirty="0"/>
              <a:t>Variations:</a:t>
            </a:r>
          </a:p>
          <a:p>
            <a:r>
              <a:rPr lang="en-US" dirty="0"/>
              <a:t>Lloyd’s [4]</a:t>
            </a:r>
          </a:p>
          <a:p>
            <a:r>
              <a:rPr lang="en-US" dirty="0"/>
              <a:t>Hartigan-Wong’s [4]</a:t>
            </a:r>
          </a:p>
          <a:p>
            <a:r>
              <a:rPr lang="en-US" dirty="0"/>
              <a:t>Sparse K-Means [5]</a:t>
            </a:r>
          </a:p>
        </p:txBody>
      </p:sp>
      <p:sp>
        <p:nvSpPr>
          <p:cNvPr id="6" name="Slide Number Placeholder 5">
            <a:extLst>
              <a:ext uri="{FF2B5EF4-FFF2-40B4-BE49-F238E27FC236}">
                <a16:creationId xmlns:a16="http://schemas.microsoft.com/office/drawing/2014/main" id="{2108A179-F1E9-4A5D-86E6-E2582541F70A}"/>
              </a:ext>
            </a:extLst>
          </p:cNvPr>
          <p:cNvSpPr>
            <a:spLocks noGrp="1"/>
          </p:cNvSpPr>
          <p:nvPr>
            <p:ph type="sldNum" sz="quarter" idx="12"/>
          </p:nvPr>
        </p:nvSpPr>
        <p:spPr/>
        <p:txBody>
          <a:bodyPr/>
          <a:lstStyle/>
          <a:p>
            <a:fld id="{22230EF6-6C13-413D-A541-8FA2732E8850}" type="slidenum">
              <a:rPr lang="en-GB" altLang="en-US" smtClean="0"/>
              <a:pPr/>
              <a:t>22</a:t>
            </a:fld>
            <a:endParaRPr lang="en-GB" altLang="en-US"/>
          </a:p>
        </p:txBody>
      </p:sp>
      <p:sp>
        <p:nvSpPr>
          <p:cNvPr id="8" name="Title 1">
            <a:extLst>
              <a:ext uri="{FF2B5EF4-FFF2-40B4-BE49-F238E27FC236}">
                <a16:creationId xmlns:a16="http://schemas.microsoft.com/office/drawing/2014/main" id="{055B8894-BFCE-4B2A-BA72-44C5CEEB6356}"/>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K-Means clustering</a:t>
            </a:r>
          </a:p>
        </p:txBody>
      </p:sp>
      <p:sp>
        <p:nvSpPr>
          <p:cNvPr id="9" name="Content Placeholder 2">
            <a:extLst>
              <a:ext uri="{FF2B5EF4-FFF2-40B4-BE49-F238E27FC236}">
                <a16:creationId xmlns:a16="http://schemas.microsoft.com/office/drawing/2014/main" id="{52B9B415-1302-4722-9DF0-DD48D88B4E3D}"/>
              </a:ext>
            </a:extLst>
          </p:cNvPr>
          <p:cNvSpPr txBox="1">
            <a:spLocks/>
          </p:cNvSpPr>
          <p:nvPr/>
        </p:nvSpPr>
        <p:spPr bwMode="auto">
          <a:xfrm>
            <a:off x="251520" y="2215480"/>
            <a:ext cx="468052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pPr marL="0" indent="0">
              <a:buFontTx/>
              <a:buNone/>
            </a:pPr>
            <a:r>
              <a:rPr lang="en-US" kern="0" dirty="0"/>
              <a:t>Initializations:</a:t>
            </a:r>
          </a:p>
          <a:p>
            <a:r>
              <a:rPr lang="en-US" kern="0" dirty="0"/>
              <a:t>K-Means++ [1]</a:t>
            </a:r>
          </a:p>
          <a:p>
            <a:r>
              <a:rPr lang="en-US" kern="0" dirty="0"/>
              <a:t>ROBIN [2]</a:t>
            </a:r>
          </a:p>
          <a:p>
            <a:r>
              <a:rPr lang="en-US" kern="0" dirty="0"/>
              <a:t>Density K-Means++ [3]</a:t>
            </a:r>
          </a:p>
        </p:txBody>
      </p:sp>
      <p:sp>
        <p:nvSpPr>
          <p:cNvPr id="10" name="Rectangle 9">
            <a:extLst>
              <a:ext uri="{FF2B5EF4-FFF2-40B4-BE49-F238E27FC236}">
                <a16:creationId xmlns:a16="http://schemas.microsoft.com/office/drawing/2014/main" id="{7E7B3527-8C32-4B59-82AB-6D6ACDA1C080}"/>
              </a:ext>
            </a:extLst>
          </p:cNvPr>
          <p:cNvSpPr/>
          <p:nvPr/>
        </p:nvSpPr>
        <p:spPr>
          <a:xfrm>
            <a:off x="288032" y="5857542"/>
            <a:ext cx="5076056" cy="1015663"/>
          </a:xfrm>
          <a:prstGeom prst="rect">
            <a:avLst/>
          </a:prstGeom>
        </p:spPr>
        <p:txBody>
          <a:bodyPr wrap="square">
            <a:spAutoFit/>
          </a:bodyPr>
          <a:lstStyle/>
          <a:p>
            <a:r>
              <a:rPr lang="en-US" sz="2000" dirty="0">
                <a:solidFill>
                  <a:srgbClr val="2A196F"/>
                </a:solidFill>
                <a:latin typeface="+mn-lt"/>
              </a:rPr>
              <a:t>[1] Arthur &amp; </a:t>
            </a:r>
            <a:r>
              <a:rPr lang="en-US" sz="2000" dirty="0" err="1">
                <a:solidFill>
                  <a:srgbClr val="2A196F"/>
                </a:solidFill>
                <a:latin typeface="+mn-lt"/>
              </a:rPr>
              <a:t>Vassilvitskii</a:t>
            </a:r>
            <a:r>
              <a:rPr lang="en-US" sz="2000" dirty="0">
                <a:solidFill>
                  <a:srgbClr val="2A196F"/>
                </a:solidFill>
                <a:latin typeface="+mn-lt"/>
              </a:rPr>
              <a:t> (2007) </a:t>
            </a:r>
          </a:p>
          <a:p>
            <a:r>
              <a:rPr lang="en-US" sz="2000" dirty="0">
                <a:solidFill>
                  <a:srgbClr val="2A196F"/>
                </a:solidFill>
                <a:latin typeface="+mn-lt"/>
              </a:rPr>
              <a:t>[2] Al Hasan et al. (2009)</a:t>
            </a:r>
          </a:p>
          <a:p>
            <a:r>
              <a:rPr lang="en-US" sz="2000" dirty="0">
                <a:solidFill>
                  <a:srgbClr val="2A196F"/>
                </a:solidFill>
                <a:latin typeface="+mn-lt"/>
              </a:rPr>
              <a:t>[3] </a:t>
            </a:r>
            <a:r>
              <a:rPr lang="en-US" sz="2000" dirty="0" err="1">
                <a:solidFill>
                  <a:srgbClr val="2A196F"/>
                </a:solidFill>
                <a:latin typeface="+mn-lt"/>
              </a:rPr>
              <a:t>Nidheesh</a:t>
            </a:r>
            <a:r>
              <a:rPr lang="en-US" sz="2000" dirty="0">
                <a:solidFill>
                  <a:srgbClr val="2A196F"/>
                </a:solidFill>
                <a:latin typeface="+mn-lt"/>
              </a:rPr>
              <a:t> et al. (2017)</a:t>
            </a:r>
          </a:p>
        </p:txBody>
      </p:sp>
      <p:sp>
        <p:nvSpPr>
          <p:cNvPr id="11" name="Rectangle 10">
            <a:extLst>
              <a:ext uri="{FF2B5EF4-FFF2-40B4-BE49-F238E27FC236}">
                <a16:creationId xmlns:a16="http://schemas.microsoft.com/office/drawing/2014/main" id="{44FC47EC-4B45-419A-90FC-73D46E9BEBA3}"/>
              </a:ext>
            </a:extLst>
          </p:cNvPr>
          <p:cNvSpPr/>
          <p:nvPr/>
        </p:nvSpPr>
        <p:spPr>
          <a:xfrm>
            <a:off x="5102536" y="5857542"/>
            <a:ext cx="3419872" cy="1015663"/>
          </a:xfrm>
          <a:prstGeom prst="rect">
            <a:avLst/>
          </a:prstGeom>
        </p:spPr>
        <p:txBody>
          <a:bodyPr wrap="square">
            <a:spAutoFit/>
          </a:bodyPr>
          <a:lstStyle/>
          <a:p>
            <a:r>
              <a:rPr lang="en-US" sz="2000" dirty="0">
                <a:solidFill>
                  <a:srgbClr val="2A196F"/>
                </a:solidFill>
                <a:latin typeface="+mn-lt"/>
              </a:rPr>
              <a:t>[4] Slonim et al. (2013) </a:t>
            </a:r>
          </a:p>
          <a:p>
            <a:r>
              <a:rPr lang="en-US" sz="2000" dirty="0">
                <a:solidFill>
                  <a:srgbClr val="2A196F"/>
                </a:solidFill>
                <a:latin typeface="+mn-lt"/>
              </a:rPr>
              <a:t>[5] Witten et al. (2010)</a:t>
            </a:r>
          </a:p>
          <a:p>
            <a:endParaRPr lang="en-US" sz="2000" dirty="0">
              <a:solidFill>
                <a:srgbClr val="2A196F"/>
              </a:solidFill>
              <a:latin typeface="+mn-lt"/>
            </a:endParaRPr>
          </a:p>
        </p:txBody>
      </p:sp>
    </p:spTree>
    <p:extLst>
      <p:ext uri="{BB962C8B-B14F-4D97-AF65-F5344CB8AC3E}">
        <p14:creationId xmlns:p14="http://schemas.microsoft.com/office/powerpoint/2010/main" val="3558216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1580CF-73E0-47F5-917E-7AFC417B9518}"/>
              </a:ext>
            </a:extLst>
          </p:cNvPr>
          <p:cNvSpPr>
            <a:spLocks noGrp="1"/>
          </p:cNvSpPr>
          <p:nvPr>
            <p:ph type="sldNum" sz="quarter" idx="12"/>
          </p:nvPr>
        </p:nvSpPr>
        <p:spPr/>
        <p:txBody>
          <a:bodyPr/>
          <a:lstStyle/>
          <a:p>
            <a:fld id="{22230EF6-6C13-413D-A541-8FA2732E8850}" type="slidenum">
              <a:rPr lang="en-GB" altLang="en-US" smtClean="0"/>
              <a:pPr/>
              <a:t>23</a:t>
            </a:fld>
            <a:endParaRPr lang="en-GB" altLang="en-US"/>
          </a:p>
        </p:txBody>
      </p:sp>
      <p:sp>
        <p:nvSpPr>
          <p:cNvPr id="12" name="TextBox 11">
            <a:extLst>
              <a:ext uri="{FF2B5EF4-FFF2-40B4-BE49-F238E27FC236}">
                <a16:creationId xmlns:a16="http://schemas.microsoft.com/office/drawing/2014/main" id="{90CE704E-25F8-47F4-848C-155ABF15F31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pic>
        <p:nvPicPr>
          <p:cNvPr id="4" name="Picture 3">
            <a:extLst>
              <a:ext uri="{FF2B5EF4-FFF2-40B4-BE49-F238E27FC236}">
                <a16:creationId xmlns:a16="http://schemas.microsoft.com/office/drawing/2014/main" id="{2721CE90-7C03-49EC-B2D5-63EC6B9D2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2708920"/>
            <a:ext cx="3238578" cy="2664296"/>
          </a:xfrm>
          <a:prstGeom prst="rect">
            <a:avLst/>
          </a:prstGeom>
        </p:spPr>
      </p:pic>
      <p:sp>
        <p:nvSpPr>
          <p:cNvPr id="10" name="Content Placeholder 2">
            <a:extLst>
              <a:ext uri="{FF2B5EF4-FFF2-40B4-BE49-F238E27FC236}">
                <a16:creationId xmlns:a16="http://schemas.microsoft.com/office/drawing/2014/main" id="{390E5EF8-4EFF-481E-B3CC-DC1980F1B050}"/>
              </a:ext>
            </a:extLst>
          </p:cNvPr>
          <p:cNvSpPr>
            <a:spLocks noGrp="1"/>
          </p:cNvSpPr>
          <p:nvPr>
            <p:ph idx="1"/>
          </p:nvPr>
        </p:nvSpPr>
        <p:spPr>
          <a:xfrm>
            <a:off x="0" y="2420888"/>
            <a:ext cx="4932040" cy="3672408"/>
          </a:xfrm>
        </p:spPr>
        <p:txBody>
          <a:bodyPr/>
          <a:lstStyle/>
          <a:p>
            <a:r>
              <a:rPr lang="en-US" sz="2800" dirty="0"/>
              <a:t>Partial labelling.</a:t>
            </a:r>
          </a:p>
          <a:p>
            <a:r>
              <a:rPr lang="en-US" sz="2800" dirty="0"/>
              <a:t>MUST-LINK &amp; CANT-LINK constraints.</a:t>
            </a:r>
          </a:p>
          <a:p>
            <a:r>
              <a:rPr lang="en-US" sz="2800" dirty="0"/>
              <a:t>Cluster assignment is based on nearest centroid and constraints violation.</a:t>
            </a:r>
          </a:p>
          <a:p>
            <a:r>
              <a:rPr lang="en-US" sz="2800" dirty="0"/>
              <a:t>MPCK-Means clustering.</a:t>
            </a:r>
          </a:p>
        </p:txBody>
      </p:sp>
      <p:sp>
        <p:nvSpPr>
          <p:cNvPr id="9" name="Title 1">
            <a:extLst>
              <a:ext uri="{FF2B5EF4-FFF2-40B4-BE49-F238E27FC236}">
                <a16:creationId xmlns:a16="http://schemas.microsoft.com/office/drawing/2014/main" id="{5D63DB32-848F-47AA-B992-AE0CA2C78E46}"/>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Semi-supervised learning</a:t>
            </a:r>
          </a:p>
        </p:txBody>
      </p:sp>
    </p:spTree>
    <p:extLst>
      <p:ext uri="{BB962C8B-B14F-4D97-AF65-F5344CB8AC3E}">
        <p14:creationId xmlns:p14="http://schemas.microsoft.com/office/powerpoint/2010/main" val="994176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4FAC89-EB21-40CC-B691-C02392F1F162}"/>
              </a:ext>
            </a:extLst>
          </p:cNvPr>
          <p:cNvSpPr>
            <a:spLocks noGrp="1"/>
          </p:cNvSpPr>
          <p:nvPr>
            <p:ph type="sldNum" sz="quarter" idx="12"/>
          </p:nvPr>
        </p:nvSpPr>
        <p:spPr/>
        <p:txBody>
          <a:bodyPr/>
          <a:lstStyle/>
          <a:p>
            <a:fld id="{22230EF6-6C13-413D-A541-8FA2732E8850}" type="slidenum">
              <a:rPr lang="en-GB" altLang="en-US" smtClean="0"/>
              <a:pPr/>
              <a:t>24</a:t>
            </a:fld>
            <a:endParaRPr lang="en-GB" altLang="en-US"/>
          </a:p>
        </p:txBody>
      </p:sp>
      <p:sp>
        <p:nvSpPr>
          <p:cNvPr id="7" name="Title 1">
            <a:extLst>
              <a:ext uri="{FF2B5EF4-FFF2-40B4-BE49-F238E27FC236}">
                <a16:creationId xmlns:a16="http://schemas.microsoft.com/office/drawing/2014/main" id="{311A80CF-052E-49E7-86B8-D11094087444}"/>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MPCK-Means</a:t>
            </a:r>
          </a:p>
        </p:txBody>
      </p:sp>
      <p:sp>
        <p:nvSpPr>
          <p:cNvPr id="11" name="Content Placeholder 2">
            <a:extLst>
              <a:ext uri="{FF2B5EF4-FFF2-40B4-BE49-F238E27FC236}">
                <a16:creationId xmlns:a16="http://schemas.microsoft.com/office/drawing/2014/main" id="{0F5D4655-A0F0-4BEC-B060-2B34B339B7A4}"/>
              </a:ext>
            </a:extLst>
          </p:cNvPr>
          <p:cNvSpPr>
            <a:spLocks noGrp="1"/>
          </p:cNvSpPr>
          <p:nvPr>
            <p:ph idx="1"/>
          </p:nvPr>
        </p:nvSpPr>
        <p:spPr>
          <a:xfrm>
            <a:off x="660921" y="1980423"/>
            <a:ext cx="8159551" cy="1351075"/>
          </a:xfrm>
        </p:spPr>
        <p:txBody>
          <a:bodyPr/>
          <a:lstStyle/>
          <a:p>
            <a:r>
              <a:rPr lang="en-US" dirty="0"/>
              <a:t>Minimize objective function </a:t>
            </a:r>
            <a:r>
              <a:rPr lang="en-US" dirty="0" err="1"/>
              <a:t>wrt</a:t>
            </a:r>
            <a:r>
              <a:rPr lang="en-US" dirty="0"/>
              <a:t>. </a:t>
            </a:r>
            <a:r>
              <a:rPr lang="en-US" i="1" dirty="0">
                <a:effectLst>
                  <a:outerShdw blurRad="38100" dist="38100" dir="2700000" algn="tl">
                    <a:srgbClr val="000000">
                      <a:alpha val="43137"/>
                    </a:srgbClr>
                  </a:outerShdw>
                </a:effectLst>
              </a:rPr>
              <a:t>m</a:t>
            </a:r>
            <a:r>
              <a:rPr lang="en-US" dirty="0"/>
              <a:t> ,</a:t>
            </a:r>
            <a:r>
              <a:rPr lang="en-US" i="1" dirty="0">
                <a:effectLst>
                  <a:outerShdw blurRad="38100" dist="38100" dir="2700000" algn="tl">
                    <a:srgbClr val="000000">
                      <a:alpha val="43137"/>
                    </a:srgbClr>
                  </a:outerShdw>
                </a:effectLst>
              </a:rPr>
              <a:t>w</a:t>
            </a:r>
            <a:r>
              <a:rPr lang="en-US" dirty="0"/>
              <a:t>:</a:t>
            </a:r>
          </a:p>
        </p:txBody>
      </p:sp>
      <p:sp>
        <p:nvSpPr>
          <p:cNvPr id="12" name="TextBox 11">
            <a:extLst>
              <a:ext uri="{FF2B5EF4-FFF2-40B4-BE49-F238E27FC236}">
                <a16:creationId xmlns:a16="http://schemas.microsoft.com/office/drawing/2014/main" id="{44256420-FD32-4662-A754-E21D8E0E565C}"/>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pic>
        <p:nvPicPr>
          <p:cNvPr id="2" name="Picture 1">
            <a:extLst>
              <a:ext uri="{FF2B5EF4-FFF2-40B4-BE49-F238E27FC236}">
                <a16:creationId xmlns:a16="http://schemas.microsoft.com/office/drawing/2014/main" id="{1234276B-EEA2-42EB-B307-097B01DE4797}"/>
              </a:ext>
            </a:extLst>
          </p:cNvPr>
          <p:cNvPicPr>
            <a:picLocks noChangeAspect="1"/>
          </p:cNvPicPr>
          <p:nvPr/>
        </p:nvPicPr>
        <p:blipFill>
          <a:blip r:embed="rId2"/>
          <a:stretch>
            <a:fillRect/>
          </a:stretch>
        </p:blipFill>
        <p:spPr>
          <a:xfrm>
            <a:off x="971600" y="2687346"/>
            <a:ext cx="8072660" cy="3159838"/>
          </a:xfrm>
          <a:prstGeom prst="rect">
            <a:avLst/>
          </a:prstGeom>
        </p:spPr>
      </p:pic>
      <p:pic>
        <p:nvPicPr>
          <p:cNvPr id="8" name="Picture 7">
            <a:extLst>
              <a:ext uri="{FF2B5EF4-FFF2-40B4-BE49-F238E27FC236}">
                <a16:creationId xmlns:a16="http://schemas.microsoft.com/office/drawing/2014/main" id="{1216BB2D-833D-4FF6-AEC6-1B656E5D7994}"/>
              </a:ext>
            </a:extLst>
          </p:cNvPr>
          <p:cNvPicPr>
            <a:picLocks noChangeAspect="1"/>
          </p:cNvPicPr>
          <p:nvPr/>
        </p:nvPicPr>
        <p:blipFill>
          <a:blip r:embed="rId3"/>
          <a:stretch>
            <a:fillRect/>
          </a:stretch>
        </p:blipFill>
        <p:spPr>
          <a:xfrm>
            <a:off x="2843808" y="2852936"/>
            <a:ext cx="77144" cy="108000"/>
          </a:xfrm>
          <a:prstGeom prst="rect">
            <a:avLst/>
          </a:prstGeom>
        </p:spPr>
      </p:pic>
    </p:spTree>
    <p:extLst>
      <p:ext uri="{BB962C8B-B14F-4D97-AF65-F5344CB8AC3E}">
        <p14:creationId xmlns:p14="http://schemas.microsoft.com/office/powerpoint/2010/main" val="1260674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4FAC89-EB21-40CC-B691-C02392F1F162}"/>
              </a:ext>
            </a:extLst>
          </p:cNvPr>
          <p:cNvSpPr>
            <a:spLocks noGrp="1"/>
          </p:cNvSpPr>
          <p:nvPr>
            <p:ph type="sldNum" sz="quarter" idx="12"/>
          </p:nvPr>
        </p:nvSpPr>
        <p:spPr/>
        <p:txBody>
          <a:bodyPr/>
          <a:lstStyle/>
          <a:p>
            <a:fld id="{22230EF6-6C13-413D-A541-8FA2732E8850}" type="slidenum">
              <a:rPr lang="en-GB" altLang="en-US" smtClean="0"/>
              <a:pPr/>
              <a:t>25</a:t>
            </a:fld>
            <a:endParaRPr lang="en-GB" altLang="en-US"/>
          </a:p>
        </p:txBody>
      </p:sp>
      <p:sp>
        <p:nvSpPr>
          <p:cNvPr id="7" name="Title 1">
            <a:extLst>
              <a:ext uri="{FF2B5EF4-FFF2-40B4-BE49-F238E27FC236}">
                <a16:creationId xmlns:a16="http://schemas.microsoft.com/office/drawing/2014/main" id="{311A80CF-052E-49E7-86B8-D11094087444}"/>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MPCK-Means</a:t>
            </a:r>
          </a:p>
        </p:txBody>
      </p:sp>
      <p:sp>
        <p:nvSpPr>
          <p:cNvPr id="11" name="Content Placeholder 2">
            <a:extLst>
              <a:ext uri="{FF2B5EF4-FFF2-40B4-BE49-F238E27FC236}">
                <a16:creationId xmlns:a16="http://schemas.microsoft.com/office/drawing/2014/main" id="{0F5D4655-A0F0-4BEC-B060-2B34B339B7A4}"/>
              </a:ext>
            </a:extLst>
          </p:cNvPr>
          <p:cNvSpPr>
            <a:spLocks noGrp="1"/>
          </p:cNvSpPr>
          <p:nvPr>
            <p:ph idx="1"/>
          </p:nvPr>
        </p:nvSpPr>
        <p:spPr>
          <a:xfrm>
            <a:off x="660921" y="1980423"/>
            <a:ext cx="8015535" cy="1351075"/>
          </a:xfrm>
        </p:spPr>
        <p:txBody>
          <a:bodyPr/>
          <a:lstStyle/>
          <a:p>
            <a:r>
              <a:rPr lang="en-US" dirty="0"/>
              <a:t>Minimize objective function </a:t>
            </a:r>
            <a:r>
              <a:rPr lang="en-US" dirty="0" err="1"/>
              <a:t>wrt</a:t>
            </a:r>
            <a:r>
              <a:rPr lang="en-US" dirty="0"/>
              <a:t>. </a:t>
            </a:r>
            <a:r>
              <a:rPr lang="en-US" i="1" dirty="0">
                <a:effectLst>
                  <a:outerShdw blurRad="38100" dist="38100" dir="2700000" algn="tl">
                    <a:srgbClr val="000000">
                      <a:alpha val="43137"/>
                    </a:srgbClr>
                  </a:outerShdw>
                </a:effectLst>
              </a:rPr>
              <a:t>m</a:t>
            </a:r>
            <a:r>
              <a:rPr lang="en-US" dirty="0"/>
              <a:t> ,</a:t>
            </a:r>
            <a:r>
              <a:rPr lang="en-US" i="1" dirty="0">
                <a:effectLst>
                  <a:outerShdw blurRad="38100" dist="38100" dir="2700000" algn="tl">
                    <a:srgbClr val="000000">
                      <a:alpha val="43137"/>
                    </a:srgbClr>
                  </a:outerShdw>
                </a:effectLst>
              </a:rPr>
              <a:t>w</a:t>
            </a:r>
            <a:r>
              <a:rPr lang="en-US" dirty="0"/>
              <a:t>:</a:t>
            </a:r>
          </a:p>
        </p:txBody>
      </p:sp>
      <p:sp>
        <p:nvSpPr>
          <p:cNvPr id="12" name="TextBox 11">
            <a:extLst>
              <a:ext uri="{FF2B5EF4-FFF2-40B4-BE49-F238E27FC236}">
                <a16:creationId xmlns:a16="http://schemas.microsoft.com/office/drawing/2014/main" id="{44256420-FD32-4662-A754-E21D8E0E565C}"/>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pic>
        <p:nvPicPr>
          <p:cNvPr id="2" name="Picture 1">
            <a:extLst>
              <a:ext uri="{FF2B5EF4-FFF2-40B4-BE49-F238E27FC236}">
                <a16:creationId xmlns:a16="http://schemas.microsoft.com/office/drawing/2014/main" id="{1234276B-EEA2-42EB-B307-097B01DE4797}"/>
              </a:ext>
            </a:extLst>
          </p:cNvPr>
          <p:cNvPicPr>
            <a:picLocks noChangeAspect="1"/>
          </p:cNvPicPr>
          <p:nvPr/>
        </p:nvPicPr>
        <p:blipFill>
          <a:blip r:embed="rId2"/>
          <a:stretch>
            <a:fillRect/>
          </a:stretch>
        </p:blipFill>
        <p:spPr>
          <a:xfrm>
            <a:off x="971600" y="2687346"/>
            <a:ext cx="8072660" cy="3159838"/>
          </a:xfrm>
          <a:prstGeom prst="rect">
            <a:avLst/>
          </a:prstGeom>
        </p:spPr>
      </p:pic>
      <p:sp>
        <p:nvSpPr>
          <p:cNvPr id="8" name="Rectangle 7">
            <a:extLst>
              <a:ext uri="{FF2B5EF4-FFF2-40B4-BE49-F238E27FC236}">
                <a16:creationId xmlns:a16="http://schemas.microsoft.com/office/drawing/2014/main" id="{C8A5AF63-CEB8-4A7F-8962-25C4E118989A}"/>
              </a:ext>
            </a:extLst>
          </p:cNvPr>
          <p:cNvSpPr/>
          <p:nvPr/>
        </p:nvSpPr>
        <p:spPr bwMode="auto">
          <a:xfrm>
            <a:off x="3347864" y="2780928"/>
            <a:ext cx="2160240" cy="75817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cxnSp>
        <p:nvCxnSpPr>
          <p:cNvPr id="9" name="Straight Arrow Connector 8">
            <a:extLst>
              <a:ext uri="{FF2B5EF4-FFF2-40B4-BE49-F238E27FC236}">
                <a16:creationId xmlns:a16="http://schemas.microsoft.com/office/drawing/2014/main" id="{ABE6878D-0B01-40B4-986E-01A4259FB2EF}"/>
              </a:ext>
            </a:extLst>
          </p:cNvPr>
          <p:cNvCxnSpPr>
            <a:cxnSpLocks/>
          </p:cNvCxnSpPr>
          <p:nvPr/>
        </p:nvCxnSpPr>
        <p:spPr bwMode="auto">
          <a:xfrm>
            <a:off x="5492322" y="3539105"/>
            <a:ext cx="326461" cy="26161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0" name="Rectangle 9">
            <a:extLst>
              <a:ext uri="{FF2B5EF4-FFF2-40B4-BE49-F238E27FC236}">
                <a16:creationId xmlns:a16="http://schemas.microsoft.com/office/drawing/2014/main" id="{B419C2DB-B2F7-4F49-80FC-A8B197F70A3B}"/>
              </a:ext>
            </a:extLst>
          </p:cNvPr>
          <p:cNvSpPr/>
          <p:nvPr/>
        </p:nvSpPr>
        <p:spPr>
          <a:xfrm>
            <a:off x="5747931" y="3539105"/>
            <a:ext cx="3377784" cy="523220"/>
          </a:xfrm>
          <a:prstGeom prst="rect">
            <a:avLst/>
          </a:prstGeom>
        </p:spPr>
        <p:txBody>
          <a:bodyPr wrap="none">
            <a:spAutoFit/>
          </a:bodyPr>
          <a:lstStyle/>
          <a:p>
            <a:r>
              <a:rPr lang="en-US" sz="2800" dirty="0">
                <a:solidFill>
                  <a:srgbClr val="FF0000"/>
                </a:solidFill>
                <a:latin typeface="Arial" panose="020B0604020202020204" pitchFamily="34" charset="0"/>
                <a:cs typeface="Arial" panose="020B0604020202020204" pitchFamily="34" charset="0"/>
              </a:rPr>
              <a:t>Weighted Euclidean</a:t>
            </a:r>
          </a:p>
        </p:txBody>
      </p:sp>
      <p:pic>
        <p:nvPicPr>
          <p:cNvPr id="13" name="Picture 12">
            <a:extLst>
              <a:ext uri="{FF2B5EF4-FFF2-40B4-BE49-F238E27FC236}">
                <a16:creationId xmlns:a16="http://schemas.microsoft.com/office/drawing/2014/main" id="{6CCEC4A3-3DCC-4673-A71E-F7374B5C5A7C}"/>
              </a:ext>
            </a:extLst>
          </p:cNvPr>
          <p:cNvPicPr>
            <a:picLocks noChangeAspect="1"/>
          </p:cNvPicPr>
          <p:nvPr/>
        </p:nvPicPr>
        <p:blipFill>
          <a:blip r:embed="rId3"/>
          <a:stretch>
            <a:fillRect/>
          </a:stretch>
        </p:blipFill>
        <p:spPr>
          <a:xfrm>
            <a:off x="1" y="5358810"/>
            <a:ext cx="1788730" cy="1486496"/>
          </a:xfrm>
          <a:prstGeom prst="rect">
            <a:avLst/>
          </a:prstGeom>
        </p:spPr>
      </p:pic>
      <p:pic>
        <p:nvPicPr>
          <p:cNvPr id="14" name="Picture 13">
            <a:extLst>
              <a:ext uri="{FF2B5EF4-FFF2-40B4-BE49-F238E27FC236}">
                <a16:creationId xmlns:a16="http://schemas.microsoft.com/office/drawing/2014/main" id="{7B4BCE89-104E-4A66-9014-FB2D101C77E3}"/>
              </a:ext>
            </a:extLst>
          </p:cNvPr>
          <p:cNvPicPr>
            <a:picLocks noChangeAspect="1"/>
          </p:cNvPicPr>
          <p:nvPr/>
        </p:nvPicPr>
        <p:blipFill>
          <a:blip r:embed="rId4"/>
          <a:stretch>
            <a:fillRect/>
          </a:stretch>
        </p:blipFill>
        <p:spPr>
          <a:xfrm>
            <a:off x="2843808" y="2852936"/>
            <a:ext cx="77144" cy="108000"/>
          </a:xfrm>
          <a:prstGeom prst="rect">
            <a:avLst/>
          </a:prstGeom>
        </p:spPr>
      </p:pic>
    </p:spTree>
    <p:extLst>
      <p:ext uri="{BB962C8B-B14F-4D97-AF65-F5344CB8AC3E}">
        <p14:creationId xmlns:p14="http://schemas.microsoft.com/office/powerpoint/2010/main" val="4284026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4FAC89-EB21-40CC-B691-C02392F1F162}"/>
              </a:ext>
            </a:extLst>
          </p:cNvPr>
          <p:cNvSpPr>
            <a:spLocks noGrp="1"/>
          </p:cNvSpPr>
          <p:nvPr>
            <p:ph type="sldNum" sz="quarter" idx="12"/>
          </p:nvPr>
        </p:nvSpPr>
        <p:spPr/>
        <p:txBody>
          <a:bodyPr/>
          <a:lstStyle/>
          <a:p>
            <a:fld id="{22230EF6-6C13-413D-A541-8FA2732E8850}" type="slidenum">
              <a:rPr lang="en-GB" altLang="en-US" smtClean="0"/>
              <a:pPr/>
              <a:t>26</a:t>
            </a:fld>
            <a:endParaRPr lang="en-GB" altLang="en-US"/>
          </a:p>
        </p:txBody>
      </p:sp>
      <p:sp>
        <p:nvSpPr>
          <p:cNvPr id="7" name="Title 1">
            <a:extLst>
              <a:ext uri="{FF2B5EF4-FFF2-40B4-BE49-F238E27FC236}">
                <a16:creationId xmlns:a16="http://schemas.microsoft.com/office/drawing/2014/main" id="{311A80CF-052E-49E7-86B8-D11094087444}"/>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MPCK-Means</a:t>
            </a:r>
          </a:p>
        </p:txBody>
      </p:sp>
      <p:sp>
        <p:nvSpPr>
          <p:cNvPr id="11" name="Content Placeholder 2">
            <a:extLst>
              <a:ext uri="{FF2B5EF4-FFF2-40B4-BE49-F238E27FC236}">
                <a16:creationId xmlns:a16="http://schemas.microsoft.com/office/drawing/2014/main" id="{0F5D4655-A0F0-4BEC-B060-2B34B339B7A4}"/>
              </a:ext>
            </a:extLst>
          </p:cNvPr>
          <p:cNvSpPr>
            <a:spLocks noGrp="1"/>
          </p:cNvSpPr>
          <p:nvPr>
            <p:ph idx="1"/>
          </p:nvPr>
        </p:nvSpPr>
        <p:spPr>
          <a:xfrm>
            <a:off x="660921" y="1980423"/>
            <a:ext cx="7943527" cy="1351075"/>
          </a:xfrm>
        </p:spPr>
        <p:txBody>
          <a:bodyPr/>
          <a:lstStyle/>
          <a:p>
            <a:r>
              <a:rPr lang="en-US" dirty="0"/>
              <a:t>Minimize objective function </a:t>
            </a:r>
            <a:r>
              <a:rPr lang="en-US" dirty="0" err="1"/>
              <a:t>wrt</a:t>
            </a:r>
            <a:r>
              <a:rPr lang="en-US" dirty="0"/>
              <a:t>. </a:t>
            </a:r>
            <a:r>
              <a:rPr lang="en-US" i="1" dirty="0">
                <a:effectLst>
                  <a:outerShdw blurRad="38100" dist="38100" dir="2700000" algn="tl">
                    <a:srgbClr val="000000">
                      <a:alpha val="43137"/>
                    </a:srgbClr>
                  </a:outerShdw>
                </a:effectLst>
              </a:rPr>
              <a:t>m</a:t>
            </a:r>
            <a:r>
              <a:rPr lang="en-US" dirty="0"/>
              <a:t> ,</a:t>
            </a:r>
            <a:r>
              <a:rPr lang="en-US" i="1" dirty="0">
                <a:effectLst>
                  <a:outerShdw blurRad="38100" dist="38100" dir="2700000" algn="tl">
                    <a:srgbClr val="000000">
                      <a:alpha val="43137"/>
                    </a:srgbClr>
                  </a:outerShdw>
                </a:effectLst>
              </a:rPr>
              <a:t>w</a:t>
            </a:r>
            <a:r>
              <a:rPr lang="en-US" dirty="0"/>
              <a:t>:</a:t>
            </a:r>
          </a:p>
        </p:txBody>
      </p:sp>
      <p:sp>
        <p:nvSpPr>
          <p:cNvPr id="12" name="TextBox 11">
            <a:extLst>
              <a:ext uri="{FF2B5EF4-FFF2-40B4-BE49-F238E27FC236}">
                <a16:creationId xmlns:a16="http://schemas.microsoft.com/office/drawing/2014/main" id="{44256420-FD32-4662-A754-E21D8E0E565C}"/>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pic>
        <p:nvPicPr>
          <p:cNvPr id="2" name="Picture 1">
            <a:extLst>
              <a:ext uri="{FF2B5EF4-FFF2-40B4-BE49-F238E27FC236}">
                <a16:creationId xmlns:a16="http://schemas.microsoft.com/office/drawing/2014/main" id="{1234276B-EEA2-42EB-B307-097B01DE4797}"/>
              </a:ext>
            </a:extLst>
          </p:cNvPr>
          <p:cNvPicPr>
            <a:picLocks noChangeAspect="1"/>
          </p:cNvPicPr>
          <p:nvPr/>
        </p:nvPicPr>
        <p:blipFill>
          <a:blip r:embed="rId3"/>
          <a:stretch>
            <a:fillRect/>
          </a:stretch>
        </p:blipFill>
        <p:spPr>
          <a:xfrm>
            <a:off x="971600" y="2687346"/>
            <a:ext cx="8072660" cy="3159838"/>
          </a:xfrm>
          <a:prstGeom prst="rect">
            <a:avLst/>
          </a:prstGeom>
        </p:spPr>
      </p:pic>
      <p:pic>
        <p:nvPicPr>
          <p:cNvPr id="13" name="Picture 12">
            <a:extLst>
              <a:ext uri="{FF2B5EF4-FFF2-40B4-BE49-F238E27FC236}">
                <a16:creationId xmlns:a16="http://schemas.microsoft.com/office/drawing/2014/main" id="{6CCEC4A3-3DCC-4673-A71E-F7374B5C5A7C}"/>
              </a:ext>
            </a:extLst>
          </p:cNvPr>
          <p:cNvPicPr>
            <a:picLocks noChangeAspect="1"/>
          </p:cNvPicPr>
          <p:nvPr/>
        </p:nvPicPr>
        <p:blipFill>
          <a:blip r:embed="rId4"/>
          <a:stretch>
            <a:fillRect/>
          </a:stretch>
        </p:blipFill>
        <p:spPr>
          <a:xfrm>
            <a:off x="1" y="5358810"/>
            <a:ext cx="1788730" cy="1486496"/>
          </a:xfrm>
          <a:prstGeom prst="rect">
            <a:avLst/>
          </a:prstGeom>
        </p:spPr>
      </p:pic>
      <p:sp>
        <p:nvSpPr>
          <p:cNvPr id="18" name="Rectangle 17">
            <a:extLst>
              <a:ext uri="{FF2B5EF4-FFF2-40B4-BE49-F238E27FC236}">
                <a16:creationId xmlns:a16="http://schemas.microsoft.com/office/drawing/2014/main" id="{23478F61-0226-4ECA-A910-0961D4511C07}"/>
              </a:ext>
            </a:extLst>
          </p:cNvPr>
          <p:cNvSpPr/>
          <p:nvPr/>
        </p:nvSpPr>
        <p:spPr bwMode="auto">
          <a:xfrm>
            <a:off x="5763469" y="2755433"/>
            <a:ext cx="1327238" cy="78367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cxnSp>
        <p:nvCxnSpPr>
          <p:cNvPr id="19" name="Straight Arrow Connector 18">
            <a:extLst>
              <a:ext uri="{FF2B5EF4-FFF2-40B4-BE49-F238E27FC236}">
                <a16:creationId xmlns:a16="http://schemas.microsoft.com/office/drawing/2014/main" id="{92BA5247-1F8C-462B-81D0-2EA6DFA39A9B}"/>
              </a:ext>
            </a:extLst>
          </p:cNvPr>
          <p:cNvCxnSpPr>
            <a:cxnSpLocks/>
          </p:cNvCxnSpPr>
          <p:nvPr/>
        </p:nvCxnSpPr>
        <p:spPr bwMode="auto">
          <a:xfrm>
            <a:off x="7090707" y="3538689"/>
            <a:ext cx="230835" cy="18218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0" name="Rectangle 19">
            <a:extLst>
              <a:ext uri="{FF2B5EF4-FFF2-40B4-BE49-F238E27FC236}">
                <a16:creationId xmlns:a16="http://schemas.microsoft.com/office/drawing/2014/main" id="{9BAB3BA5-5446-4D3B-9CA2-705955E47FFE}"/>
              </a:ext>
            </a:extLst>
          </p:cNvPr>
          <p:cNvSpPr/>
          <p:nvPr/>
        </p:nvSpPr>
        <p:spPr>
          <a:xfrm>
            <a:off x="5433844" y="3607192"/>
            <a:ext cx="3544560" cy="523220"/>
          </a:xfrm>
          <a:prstGeom prst="rect">
            <a:avLst/>
          </a:prstGeom>
        </p:spPr>
        <p:txBody>
          <a:bodyPr wrap="none">
            <a:spAutoFit/>
          </a:bodyPr>
          <a:lstStyle/>
          <a:p>
            <a:r>
              <a:rPr lang="en-US" sz="2800" dirty="0">
                <a:solidFill>
                  <a:srgbClr val="FF0000"/>
                </a:solidFill>
                <a:latin typeface="Arial" panose="020B0604020202020204" pitchFamily="34" charset="0"/>
                <a:cs typeface="Arial" panose="020B0604020202020204" pitchFamily="34" charset="0"/>
              </a:rPr>
              <a:t>Normalizing constant</a:t>
            </a:r>
          </a:p>
        </p:txBody>
      </p:sp>
      <p:pic>
        <p:nvPicPr>
          <p:cNvPr id="22" name="Picture 21">
            <a:extLst>
              <a:ext uri="{FF2B5EF4-FFF2-40B4-BE49-F238E27FC236}">
                <a16:creationId xmlns:a16="http://schemas.microsoft.com/office/drawing/2014/main" id="{E9E7E467-CA5E-4728-AFB5-FAACEBCA0259}"/>
              </a:ext>
            </a:extLst>
          </p:cNvPr>
          <p:cNvPicPr>
            <a:picLocks noChangeAspect="1"/>
          </p:cNvPicPr>
          <p:nvPr/>
        </p:nvPicPr>
        <p:blipFill>
          <a:blip r:embed="rId5"/>
          <a:stretch>
            <a:fillRect/>
          </a:stretch>
        </p:blipFill>
        <p:spPr>
          <a:xfrm>
            <a:off x="2843808" y="2852936"/>
            <a:ext cx="77144" cy="108000"/>
          </a:xfrm>
          <a:prstGeom prst="rect">
            <a:avLst/>
          </a:prstGeom>
        </p:spPr>
      </p:pic>
    </p:spTree>
    <p:extLst>
      <p:ext uri="{BB962C8B-B14F-4D97-AF65-F5344CB8AC3E}">
        <p14:creationId xmlns:p14="http://schemas.microsoft.com/office/powerpoint/2010/main" val="2984735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4FAC89-EB21-40CC-B691-C02392F1F162}"/>
              </a:ext>
            </a:extLst>
          </p:cNvPr>
          <p:cNvSpPr>
            <a:spLocks noGrp="1"/>
          </p:cNvSpPr>
          <p:nvPr>
            <p:ph type="sldNum" sz="quarter" idx="12"/>
          </p:nvPr>
        </p:nvSpPr>
        <p:spPr/>
        <p:txBody>
          <a:bodyPr/>
          <a:lstStyle/>
          <a:p>
            <a:fld id="{22230EF6-6C13-413D-A541-8FA2732E8850}" type="slidenum">
              <a:rPr lang="en-GB" altLang="en-US" smtClean="0"/>
              <a:pPr/>
              <a:t>27</a:t>
            </a:fld>
            <a:endParaRPr lang="en-GB" altLang="en-US"/>
          </a:p>
        </p:txBody>
      </p:sp>
      <p:sp>
        <p:nvSpPr>
          <p:cNvPr id="7" name="Title 1">
            <a:extLst>
              <a:ext uri="{FF2B5EF4-FFF2-40B4-BE49-F238E27FC236}">
                <a16:creationId xmlns:a16="http://schemas.microsoft.com/office/drawing/2014/main" id="{311A80CF-052E-49E7-86B8-D11094087444}"/>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MPCK-Means</a:t>
            </a:r>
          </a:p>
        </p:txBody>
      </p:sp>
      <p:sp>
        <p:nvSpPr>
          <p:cNvPr id="11" name="Content Placeholder 2">
            <a:extLst>
              <a:ext uri="{FF2B5EF4-FFF2-40B4-BE49-F238E27FC236}">
                <a16:creationId xmlns:a16="http://schemas.microsoft.com/office/drawing/2014/main" id="{0F5D4655-A0F0-4BEC-B060-2B34B339B7A4}"/>
              </a:ext>
            </a:extLst>
          </p:cNvPr>
          <p:cNvSpPr>
            <a:spLocks noGrp="1"/>
          </p:cNvSpPr>
          <p:nvPr>
            <p:ph idx="1"/>
          </p:nvPr>
        </p:nvSpPr>
        <p:spPr>
          <a:xfrm>
            <a:off x="660921" y="1980423"/>
            <a:ext cx="7943527" cy="1351075"/>
          </a:xfrm>
        </p:spPr>
        <p:txBody>
          <a:bodyPr/>
          <a:lstStyle/>
          <a:p>
            <a:r>
              <a:rPr lang="en-US" dirty="0"/>
              <a:t>Minimize objective function </a:t>
            </a:r>
            <a:r>
              <a:rPr lang="en-US" dirty="0" err="1"/>
              <a:t>wrt</a:t>
            </a:r>
            <a:r>
              <a:rPr lang="en-US" dirty="0"/>
              <a:t>. </a:t>
            </a:r>
            <a:r>
              <a:rPr lang="en-US" i="1" dirty="0">
                <a:effectLst>
                  <a:outerShdw blurRad="38100" dist="38100" dir="2700000" algn="tl">
                    <a:srgbClr val="000000">
                      <a:alpha val="43137"/>
                    </a:srgbClr>
                  </a:outerShdw>
                </a:effectLst>
              </a:rPr>
              <a:t>m</a:t>
            </a:r>
            <a:r>
              <a:rPr lang="en-US" dirty="0"/>
              <a:t> ,</a:t>
            </a:r>
            <a:r>
              <a:rPr lang="en-US" i="1" dirty="0">
                <a:effectLst>
                  <a:outerShdw blurRad="38100" dist="38100" dir="2700000" algn="tl">
                    <a:srgbClr val="000000">
                      <a:alpha val="43137"/>
                    </a:srgbClr>
                  </a:outerShdw>
                </a:effectLst>
              </a:rPr>
              <a:t>w</a:t>
            </a:r>
            <a:r>
              <a:rPr lang="en-US" dirty="0"/>
              <a:t>:</a:t>
            </a:r>
          </a:p>
        </p:txBody>
      </p:sp>
      <p:sp>
        <p:nvSpPr>
          <p:cNvPr id="12" name="TextBox 11">
            <a:extLst>
              <a:ext uri="{FF2B5EF4-FFF2-40B4-BE49-F238E27FC236}">
                <a16:creationId xmlns:a16="http://schemas.microsoft.com/office/drawing/2014/main" id="{44256420-FD32-4662-A754-E21D8E0E565C}"/>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pic>
        <p:nvPicPr>
          <p:cNvPr id="2" name="Picture 1">
            <a:extLst>
              <a:ext uri="{FF2B5EF4-FFF2-40B4-BE49-F238E27FC236}">
                <a16:creationId xmlns:a16="http://schemas.microsoft.com/office/drawing/2014/main" id="{1234276B-EEA2-42EB-B307-097B01DE4797}"/>
              </a:ext>
            </a:extLst>
          </p:cNvPr>
          <p:cNvPicPr>
            <a:picLocks noChangeAspect="1"/>
          </p:cNvPicPr>
          <p:nvPr/>
        </p:nvPicPr>
        <p:blipFill>
          <a:blip r:embed="rId2"/>
          <a:stretch>
            <a:fillRect/>
          </a:stretch>
        </p:blipFill>
        <p:spPr>
          <a:xfrm>
            <a:off x="971600" y="2687346"/>
            <a:ext cx="8072660" cy="3159838"/>
          </a:xfrm>
          <a:prstGeom prst="rect">
            <a:avLst/>
          </a:prstGeom>
        </p:spPr>
      </p:pic>
      <p:pic>
        <p:nvPicPr>
          <p:cNvPr id="13" name="Picture 12">
            <a:extLst>
              <a:ext uri="{FF2B5EF4-FFF2-40B4-BE49-F238E27FC236}">
                <a16:creationId xmlns:a16="http://schemas.microsoft.com/office/drawing/2014/main" id="{6CCEC4A3-3DCC-4673-A71E-F7374B5C5A7C}"/>
              </a:ext>
            </a:extLst>
          </p:cNvPr>
          <p:cNvPicPr>
            <a:picLocks noChangeAspect="1"/>
          </p:cNvPicPr>
          <p:nvPr/>
        </p:nvPicPr>
        <p:blipFill>
          <a:blip r:embed="rId3"/>
          <a:stretch>
            <a:fillRect/>
          </a:stretch>
        </p:blipFill>
        <p:spPr>
          <a:xfrm>
            <a:off x="1" y="5358810"/>
            <a:ext cx="1788730" cy="1486496"/>
          </a:xfrm>
          <a:prstGeom prst="rect">
            <a:avLst/>
          </a:prstGeom>
        </p:spPr>
      </p:pic>
      <p:sp>
        <p:nvSpPr>
          <p:cNvPr id="14" name="Rectangle 13">
            <a:extLst>
              <a:ext uri="{FF2B5EF4-FFF2-40B4-BE49-F238E27FC236}">
                <a16:creationId xmlns:a16="http://schemas.microsoft.com/office/drawing/2014/main" id="{85295FBD-41CE-4D1B-A914-07F414E1EF02}"/>
              </a:ext>
            </a:extLst>
          </p:cNvPr>
          <p:cNvSpPr/>
          <p:nvPr/>
        </p:nvSpPr>
        <p:spPr bwMode="auto">
          <a:xfrm>
            <a:off x="1754028" y="3959979"/>
            <a:ext cx="5050219" cy="84719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15" name="Rectangle 14">
            <a:extLst>
              <a:ext uri="{FF2B5EF4-FFF2-40B4-BE49-F238E27FC236}">
                <a16:creationId xmlns:a16="http://schemas.microsoft.com/office/drawing/2014/main" id="{C242CBA2-A9A9-42E5-A168-65274B33E420}"/>
              </a:ext>
            </a:extLst>
          </p:cNvPr>
          <p:cNvSpPr/>
          <p:nvPr/>
        </p:nvSpPr>
        <p:spPr>
          <a:xfrm>
            <a:off x="5796136" y="1025381"/>
            <a:ext cx="3456384" cy="830997"/>
          </a:xfrm>
          <a:prstGeom prst="rect">
            <a:avLst/>
          </a:prstGeom>
        </p:spPr>
        <p:txBody>
          <a:bodyPr wrap="square">
            <a:spAutoFit/>
          </a:bodyPr>
          <a:lstStyle/>
          <a:p>
            <a:r>
              <a:rPr lang="en-US" dirty="0">
                <a:solidFill>
                  <a:srgbClr val="FF0000"/>
                </a:solidFill>
                <a:latin typeface="Arial" panose="020B0604020202020204" pitchFamily="34" charset="0"/>
                <a:cs typeface="Arial" panose="020B0604020202020204" pitchFamily="34" charset="0"/>
              </a:rPr>
              <a:t>Penalty for violating </a:t>
            </a:r>
          </a:p>
          <a:p>
            <a:r>
              <a:rPr lang="en-US" dirty="0">
                <a:solidFill>
                  <a:srgbClr val="FF0000"/>
                </a:solidFill>
                <a:latin typeface="Arial" panose="020B0604020202020204" pitchFamily="34" charset="0"/>
                <a:cs typeface="Arial" panose="020B0604020202020204" pitchFamily="34" charset="0"/>
              </a:rPr>
              <a:t>MUST-LINK constraints</a:t>
            </a:r>
          </a:p>
        </p:txBody>
      </p:sp>
      <p:cxnSp>
        <p:nvCxnSpPr>
          <p:cNvPr id="16" name="Straight Arrow Connector 15">
            <a:extLst>
              <a:ext uri="{FF2B5EF4-FFF2-40B4-BE49-F238E27FC236}">
                <a16:creationId xmlns:a16="http://schemas.microsoft.com/office/drawing/2014/main" id="{0A7AC785-A5E6-400A-9F36-276FB1A22257}"/>
              </a:ext>
            </a:extLst>
          </p:cNvPr>
          <p:cNvCxnSpPr>
            <a:cxnSpLocks/>
          </p:cNvCxnSpPr>
          <p:nvPr/>
        </p:nvCxnSpPr>
        <p:spPr bwMode="auto">
          <a:xfrm flipV="1">
            <a:off x="6802913" y="1964378"/>
            <a:ext cx="1680166" cy="199560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17" name="Picture 16">
            <a:extLst>
              <a:ext uri="{FF2B5EF4-FFF2-40B4-BE49-F238E27FC236}">
                <a16:creationId xmlns:a16="http://schemas.microsoft.com/office/drawing/2014/main" id="{D378028C-FD1A-46BC-9B68-15E232F1BFD8}"/>
              </a:ext>
            </a:extLst>
          </p:cNvPr>
          <p:cNvPicPr>
            <a:picLocks noChangeAspect="1"/>
          </p:cNvPicPr>
          <p:nvPr/>
        </p:nvPicPr>
        <p:blipFill>
          <a:blip r:embed="rId4"/>
          <a:stretch>
            <a:fillRect/>
          </a:stretch>
        </p:blipFill>
        <p:spPr>
          <a:xfrm>
            <a:off x="2843808" y="2852936"/>
            <a:ext cx="77144" cy="108000"/>
          </a:xfrm>
          <a:prstGeom prst="rect">
            <a:avLst/>
          </a:prstGeom>
        </p:spPr>
      </p:pic>
    </p:spTree>
    <p:extLst>
      <p:ext uri="{BB962C8B-B14F-4D97-AF65-F5344CB8AC3E}">
        <p14:creationId xmlns:p14="http://schemas.microsoft.com/office/powerpoint/2010/main" val="3703070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031C89-55F5-4A04-BB96-FD8A7FE7F7D0}"/>
              </a:ext>
            </a:extLst>
          </p:cNvPr>
          <p:cNvPicPr>
            <a:picLocks noChangeAspect="1"/>
          </p:cNvPicPr>
          <p:nvPr/>
        </p:nvPicPr>
        <p:blipFill>
          <a:blip r:embed="rId2"/>
          <a:stretch>
            <a:fillRect/>
          </a:stretch>
        </p:blipFill>
        <p:spPr>
          <a:xfrm>
            <a:off x="971600" y="2687346"/>
            <a:ext cx="8072660" cy="3159838"/>
          </a:xfrm>
          <a:prstGeom prst="rect">
            <a:avLst/>
          </a:prstGeom>
        </p:spPr>
      </p:pic>
      <p:pic>
        <p:nvPicPr>
          <p:cNvPr id="10" name="Picture 9">
            <a:extLst>
              <a:ext uri="{FF2B5EF4-FFF2-40B4-BE49-F238E27FC236}">
                <a16:creationId xmlns:a16="http://schemas.microsoft.com/office/drawing/2014/main" id="{11552E82-1D16-48FE-91D3-0FD6B8ED3B40}"/>
              </a:ext>
            </a:extLst>
          </p:cNvPr>
          <p:cNvPicPr>
            <a:picLocks noChangeAspect="1"/>
          </p:cNvPicPr>
          <p:nvPr/>
        </p:nvPicPr>
        <p:blipFill>
          <a:blip r:embed="rId3"/>
          <a:stretch>
            <a:fillRect/>
          </a:stretch>
        </p:blipFill>
        <p:spPr>
          <a:xfrm>
            <a:off x="1" y="5358810"/>
            <a:ext cx="1788730" cy="1486496"/>
          </a:xfrm>
          <a:prstGeom prst="rect">
            <a:avLst/>
          </a:prstGeom>
        </p:spPr>
      </p:pic>
      <p:sp>
        <p:nvSpPr>
          <p:cNvPr id="6" name="Slide Number Placeholder 5">
            <a:extLst>
              <a:ext uri="{FF2B5EF4-FFF2-40B4-BE49-F238E27FC236}">
                <a16:creationId xmlns:a16="http://schemas.microsoft.com/office/drawing/2014/main" id="{084FAC89-EB21-40CC-B691-C02392F1F162}"/>
              </a:ext>
            </a:extLst>
          </p:cNvPr>
          <p:cNvSpPr>
            <a:spLocks noGrp="1"/>
          </p:cNvSpPr>
          <p:nvPr>
            <p:ph type="sldNum" sz="quarter" idx="12"/>
          </p:nvPr>
        </p:nvSpPr>
        <p:spPr/>
        <p:txBody>
          <a:bodyPr/>
          <a:lstStyle/>
          <a:p>
            <a:fld id="{22230EF6-6C13-413D-A541-8FA2732E8850}" type="slidenum">
              <a:rPr lang="en-GB" altLang="en-US" smtClean="0"/>
              <a:pPr/>
              <a:t>28</a:t>
            </a:fld>
            <a:endParaRPr lang="en-GB" altLang="en-US"/>
          </a:p>
        </p:txBody>
      </p:sp>
      <p:sp>
        <p:nvSpPr>
          <p:cNvPr id="7" name="Title 1">
            <a:extLst>
              <a:ext uri="{FF2B5EF4-FFF2-40B4-BE49-F238E27FC236}">
                <a16:creationId xmlns:a16="http://schemas.microsoft.com/office/drawing/2014/main" id="{311A80CF-052E-49E7-86B8-D11094087444}"/>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a:t>MPCK-Means</a:t>
            </a:r>
            <a:endParaRPr lang="en-US" kern="0" dirty="0"/>
          </a:p>
        </p:txBody>
      </p:sp>
      <p:sp>
        <p:nvSpPr>
          <p:cNvPr id="11" name="Content Placeholder 2">
            <a:extLst>
              <a:ext uri="{FF2B5EF4-FFF2-40B4-BE49-F238E27FC236}">
                <a16:creationId xmlns:a16="http://schemas.microsoft.com/office/drawing/2014/main" id="{0F5D4655-A0F0-4BEC-B060-2B34B339B7A4}"/>
              </a:ext>
            </a:extLst>
          </p:cNvPr>
          <p:cNvSpPr>
            <a:spLocks noGrp="1"/>
          </p:cNvSpPr>
          <p:nvPr>
            <p:ph idx="1"/>
          </p:nvPr>
        </p:nvSpPr>
        <p:spPr>
          <a:xfrm>
            <a:off x="660921" y="1980423"/>
            <a:ext cx="8072660" cy="1351075"/>
          </a:xfrm>
        </p:spPr>
        <p:txBody>
          <a:bodyPr/>
          <a:lstStyle/>
          <a:p>
            <a:r>
              <a:rPr lang="en-US" dirty="0"/>
              <a:t>Minimize objective function </a:t>
            </a:r>
            <a:r>
              <a:rPr lang="en-US" dirty="0" err="1"/>
              <a:t>wrt</a:t>
            </a:r>
            <a:r>
              <a:rPr lang="en-US" dirty="0"/>
              <a:t>. </a:t>
            </a:r>
            <a:r>
              <a:rPr lang="en-US" i="1" dirty="0">
                <a:effectLst>
                  <a:outerShdw blurRad="38100" dist="38100" dir="2700000" algn="tl">
                    <a:srgbClr val="000000">
                      <a:alpha val="43137"/>
                    </a:srgbClr>
                  </a:outerShdw>
                </a:effectLst>
              </a:rPr>
              <a:t>m</a:t>
            </a:r>
            <a:r>
              <a:rPr lang="en-US" dirty="0"/>
              <a:t> ,</a:t>
            </a:r>
            <a:r>
              <a:rPr lang="en-US" i="1" dirty="0">
                <a:effectLst>
                  <a:outerShdw blurRad="38100" dist="38100" dir="2700000" algn="tl">
                    <a:srgbClr val="000000">
                      <a:alpha val="43137"/>
                    </a:srgbClr>
                  </a:outerShdw>
                </a:effectLst>
              </a:rPr>
              <a:t>w</a:t>
            </a:r>
            <a:r>
              <a:rPr lang="en-US" dirty="0"/>
              <a:t>:</a:t>
            </a:r>
          </a:p>
        </p:txBody>
      </p:sp>
      <p:sp>
        <p:nvSpPr>
          <p:cNvPr id="12" name="TextBox 11">
            <a:extLst>
              <a:ext uri="{FF2B5EF4-FFF2-40B4-BE49-F238E27FC236}">
                <a16:creationId xmlns:a16="http://schemas.microsoft.com/office/drawing/2014/main" id="{44256420-FD32-4662-A754-E21D8E0E565C}"/>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9" name="Rectangle 8">
            <a:extLst>
              <a:ext uri="{FF2B5EF4-FFF2-40B4-BE49-F238E27FC236}">
                <a16:creationId xmlns:a16="http://schemas.microsoft.com/office/drawing/2014/main" id="{9B57E098-2643-480E-9643-03FA24F80DED}"/>
              </a:ext>
            </a:extLst>
          </p:cNvPr>
          <p:cNvSpPr/>
          <p:nvPr/>
        </p:nvSpPr>
        <p:spPr>
          <a:xfrm>
            <a:off x="5424826" y="1122914"/>
            <a:ext cx="3633559" cy="892552"/>
          </a:xfrm>
          <a:prstGeom prst="rect">
            <a:avLst/>
          </a:prstGeom>
        </p:spPr>
        <p:txBody>
          <a:bodyPr wrap="none">
            <a:spAutoFit/>
          </a:bodyPr>
          <a:lstStyle/>
          <a:p>
            <a:r>
              <a:rPr lang="en-US" sz="2600" dirty="0">
                <a:solidFill>
                  <a:srgbClr val="FF0000"/>
                </a:solidFill>
                <a:latin typeface="Arial" panose="020B0604020202020204" pitchFamily="34" charset="0"/>
                <a:cs typeface="Arial" panose="020B0604020202020204" pitchFamily="34" charset="0"/>
              </a:rPr>
              <a:t>Penalty for violating </a:t>
            </a:r>
          </a:p>
          <a:p>
            <a:r>
              <a:rPr lang="en-US" sz="2600" dirty="0">
                <a:solidFill>
                  <a:srgbClr val="FF0000"/>
                </a:solidFill>
                <a:latin typeface="Arial" panose="020B0604020202020204" pitchFamily="34" charset="0"/>
                <a:cs typeface="Arial" panose="020B0604020202020204" pitchFamily="34" charset="0"/>
              </a:rPr>
              <a:t>CANT-LINK constraints</a:t>
            </a:r>
          </a:p>
        </p:txBody>
      </p:sp>
      <p:sp>
        <p:nvSpPr>
          <p:cNvPr id="14" name="Rectangle 13">
            <a:extLst>
              <a:ext uri="{FF2B5EF4-FFF2-40B4-BE49-F238E27FC236}">
                <a16:creationId xmlns:a16="http://schemas.microsoft.com/office/drawing/2014/main" id="{3661FF8A-A54F-4DD0-B656-EDB72076B881}"/>
              </a:ext>
            </a:extLst>
          </p:cNvPr>
          <p:cNvSpPr/>
          <p:nvPr/>
        </p:nvSpPr>
        <p:spPr bwMode="auto">
          <a:xfrm>
            <a:off x="1691680" y="5013177"/>
            <a:ext cx="7184744" cy="83400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cxnSp>
        <p:nvCxnSpPr>
          <p:cNvPr id="16" name="Straight Arrow Connector 15">
            <a:extLst>
              <a:ext uri="{FF2B5EF4-FFF2-40B4-BE49-F238E27FC236}">
                <a16:creationId xmlns:a16="http://schemas.microsoft.com/office/drawing/2014/main" id="{699D6727-4851-48F0-9D39-037CB5F1F151}"/>
              </a:ext>
            </a:extLst>
          </p:cNvPr>
          <p:cNvCxnSpPr>
            <a:cxnSpLocks/>
          </p:cNvCxnSpPr>
          <p:nvPr/>
        </p:nvCxnSpPr>
        <p:spPr bwMode="auto">
          <a:xfrm flipV="1">
            <a:off x="7123786" y="2015466"/>
            <a:ext cx="1264638" cy="300619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13" name="Picture 12">
            <a:extLst>
              <a:ext uri="{FF2B5EF4-FFF2-40B4-BE49-F238E27FC236}">
                <a16:creationId xmlns:a16="http://schemas.microsoft.com/office/drawing/2014/main" id="{79736B1E-8781-4434-912F-C5C9B3C40823}"/>
              </a:ext>
            </a:extLst>
          </p:cNvPr>
          <p:cNvPicPr>
            <a:picLocks noChangeAspect="1"/>
          </p:cNvPicPr>
          <p:nvPr/>
        </p:nvPicPr>
        <p:blipFill>
          <a:blip r:embed="rId4"/>
          <a:stretch>
            <a:fillRect/>
          </a:stretch>
        </p:blipFill>
        <p:spPr>
          <a:xfrm>
            <a:off x="2843808" y="2852936"/>
            <a:ext cx="77144" cy="108000"/>
          </a:xfrm>
          <a:prstGeom prst="rect">
            <a:avLst/>
          </a:prstGeom>
        </p:spPr>
      </p:pic>
    </p:spTree>
    <p:extLst>
      <p:ext uri="{BB962C8B-B14F-4D97-AF65-F5344CB8AC3E}">
        <p14:creationId xmlns:p14="http://schemas.microsoft.com/office/powerpoint/2010/main" val="758967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4FAC89-EB21-40CC-B691-C02392F1F162}"/>
              </a:ext>
            </a:extLst>
          </p:cNvPr>
          <p:cNvSpPr>
            <a:spLocks noGrp="1"/>
          </p:cNvSpPr>
          <p:nvPr>
            <p:ph type="sldNum" sz="quarter" idx="12"/>
          </p:nvPr>
        </p:nvSpPr>
        <p:spPr/>
        <p:txBody>
          <a:bodyPr/>
          <a:lstStyle/>
          <a:p>
            <a:fld id="{22230EF6-6C13-413D-A541-8FA2732E8850}" type="slidenum">
              <a:rPr lang="en-GB" altLang="en-US" smtClean="0"/>
              <a:pPr/>
              <a:t>29</a:t>
            </a:fld>
            <a:endParaRPr lang="en-GB" altLang="en-US"/>
          </a:p>
        </p:txBody>
      </p:sp>
      <p:sp>
        <p:nvSpPr>
          <p:cNvPr id="7" name="Title 1">
            <a:extLst>
              <a:ext uri="{FF2B5EF4-FFF2-40B4-BE49-F238E27FC236}">
                <a16:creationId xmlns:a16="http://schemas.microsoft.com/office/drawing/2014/main" id="{311A80CF-052E-49E7-86B8-D11094087444}"/>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MPCK-Means</a:t>
            </a:r>
          </a:p>
        </p:txBody>
      </p:sp>
      <p:sp>
        <p:nvSpPr>
          <p:cNvPr id="12" name="TextBox 11">
            <a:extLst>
              <a:ext uri="{FF2B5EF4-FFF2-40B4-BE49-F238E27FC236}">
                <a16:creationId xmlns:a16="http://schemas.microsoft.com/office/drawing/2014/main" id="{44256420-FD32-4662-A754-E21D8E0E565C}"/>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6" name="Content Placeholder 2">
            <a:extLst>
              <a:ext uri="{FF2B5EF4-FFF2-40B4-BE49-F238E27FC236}">
                <a16:creationId xmlns:a16="http://schemas.microsoft.com/office/drawing/2014/main" id="{59B25CF6-3CAA-4CC2-BCE6-CE350223C60B}"/>
              </a:ext>
            </a:extLst>
          </p:cNvPr>
          <p:cNvSpPr txBox="1">
            <a:spLocks/>
          </p:cNvSpPr>
          <p:nvPr/>
        </p:nvSpPr>
        <p:spPr bwMode="auto">
          <a:xfrm>
            <a:off x="660921" y="1980423"/>
            <a:ext cx="7076777" cy="68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r>
              <a:rPr lang="en-US" kern="0" dirty="0"/>
              <a:t>At convergence</a:t>
            </a:r>
          </a:p>
        </p:txBody>
      </p:sp>
      <p:pic>
        <p:nvPicPr>
          <p:cNvPr id="19" name="Picture 18">
            <a:extLst>
              <a:ext uri="{FF2B5EF4-FFF2-40B4-BE49-F238E27FC236}">
                <a16:creationId xmlns:a16="http://schemas.microsoft.com/office/drawing/2014/main" id="{91A1152B-CABD-4856-B7B1-D02BAD6B4B0B}"/>
              </a:ext>
            </a:extLst>
          </p:cNvPr>
          <p:cNvPicPr>
            <a:picLocks noChangeAspect="1"/>
          </p:cNvPicPr>
          <p:nvPr/>
        </p:nvPicPr>
        <p:blipFill>
          <a:blip r:embed="rId2"/>
          <a:stretch>
            <a:fillRect/>
          </a:stretch>
        </p:blipFill>
        <p:spPr>
          <a:xfrm>
            <a:off x="414164" y="7328004"/>
            <a:ext cx="8747720" cy="1429588"/>
          </a:xfrm>
          <a:prstGeom prst="rect">
            <a:avLst/>
          </a:prstGeom>
        </p:spPr>
      </p:pic>
      <p:pic>
        <p:nvPicPr>
          <p:cNvPr id="5" name="Picture 4">
            <a:extLst>
              <a:ext uri="{FF2B5EF4-FFF2-40B4-BE49-F238E27FC236}">
                <a16:creationId xmlns:a16="http://schemas.microsoft.com/office/drawing/2014/main" id="{0E8F2A93-64B4-42DF-B9B1-0BD994E511EB}"/>
              </a:ext>
            </a:extLst>
          </p:cNvPr>
          <p:cNvPicPr>
            <a:picLocks noChangeAspect="1"/>
          </p:cNvPicPr>
          <p:nvPr/>
        </p:nvPicPr>
        <p:blipFill>
          <a:blip r:embed="rId3"/>
          <a:stretch>
            <a:fillRect/>
          </a:stretch>
        </p:blipFill>
        <p:spPr>
          <a:xfrm>
            <a:off x="251521" y="4605451"/>
            <a:ext cx="1816268" cy="851376"/>
          </a:xfrm>
          <a:prstGeom prst="rect">
            <a:avLst/>
          </a:prstGeom>
        </p:spPr>
      </p:pic>
      <p:pic>
        <p:nvPicPr>
          <p:cNvPr id="21" name="Picture 20">
            <a:extLst>
              <a:ext uri="{FF2B5EF4-FFF2-40B4-BE49-F238E27FC236}">
                <a16:creationId xmlns:a16="http://schemas.microsoft.com/office/drawing/2014/main" id="{FF064C38-1F76-467B-9677-2C0D0499B70E}"/>
              </a:ext>
            </a:extLst>
          </p:cNvPr>
          <p:cNvPicPr>
            <a:picLocks noChangeAspect="1"/>
          </p:cNvPicPr>
          <p:nvPr/>
        </p:nvPicPr>
        <p:blipFill>
          <a:blip r:embed="rId2"/>
          <a:stretch>
            <a:fillRect/>
          </a:stretch>
        </p:blipFill>
        <p:spPr>
          <a:xfrm>
            <a:off x="1596408" y="5477943"/>
            <a:ext cx="7512096" cy="1227657"/>
          </a:xfrm>
          <a:prstGeom prst="rect">
            <a:avLst/>
          </a:prstGeom>
        </p:spPr>
      </p:pic>
      <p:pic>
        <p:nvPicPr>
          <p:cNvPr id="22" name="Picture 21">
            <a:extLst>
              <a:ext uri="{FF2B5EF4-FFF2-40B4-BE49-F238E27FC236}">
                <a16:creationId xmlns:a16="http://schemas.microsoft.com/office/drawing/2014/main" id="{FEDC8B47-0702-4CD4-9175-8D06E86BBA21}"/>
              </a:ext>
            </a:extLst>
          </p:cNvPr>
          <p:cNvPicPr>
            <a:picLocks noChangeAspect="1"/>
          </p:cNvPicPr>
          <p:nvPr/>
        </p:nvPicPr>
        <p:blipFill>
          <a:blip r:embed="rId4"/>
          <a:stretch>
            <a:fillRect/>
          </a:stretch>
        </p:blipFill>
        <p:spPr>
          <a:xfrm>
            <a:off x="2127391" y="4941168"/>
            <a:ext cx="356377" cy="267283"/>
          </a:xfrm>
          <a:prstGeom prst="rect">
            <a:avLst/>
          </a:prstGeom>
        </p:spPr>
      </p:pic>
      <p:pic>
        <p:nvPicPr>
          <p:cNvPr id="23" name="Picture 22">
            <a:extLst>
              <a:ext uri="{FF2B5EF4-FFF2-40B4-BE49-F238E27FC236}">
                <a16:creationId xmlns:a16="http://schemas.microsoft.com/office/drawing/2014/main" id="{6E26AD09-8E92-4C6F-A99D-5A57BA09A064}"/>
              </a:ext>
            </a:extLst>
          </p:cNvPr>
          <p:cNvPicPr>
            <a:picLocks noChangeAspect="1"/>
          </p:cNvPicPr>
          <p:nvPr/>
        </p:nvPicPr>
        <p:blipFill>
          <a:blip r:embed="rId5"/>
          <a:stretch>
            <a:fillRect/>
          </a:stretch>
        </p:blipFill>
        <p:spPr>
          <a:xfrm>
            <a:off x="251521" y="2865656"/>
            <a:ext cx="2140960" cy="851376"/>
          </a:xfrm>
          <a:prstGeom prst="rect">
            <a:avLst/>
          </a:prstGeom>
        </p:spPr>
      </p:pic>
      <p:pic>
        <p:nvPicPr>
          <p:cNvPr id="25" name="Picture 24">
            <a:extLst>
              <a:ext uri="{FF2B5EF4-FFF2-40B4-BE49-F238E27FC236}">
                <a16:creationId xmlns:a16="http://schemas.microsoft.com/office/drawing/2014/main" id="{E84A64B7-BE4E-418A-B563-42C2DB8AD9C1}"/>
              </a:ext>
            </a:extLst>
          </p:cNvPr>
          <p:cNvPicPr>
            <a:picLocks noChangeAspect="1"/>
          </p:cNvPicPr>
          <p:nvPr/>
        </p:nvPicPr>
        <p:blipFill>
          <a:blip r:embed="rId6"/>
          <a:stretch>
            <a:fillRect/>
          </a:stretch>
        </p:blipFill>
        <p:spPr>
          <a:xfrm>
            <a:off x="2473032" y="2564904"/>
            <a:ext cx="2819048" cy="1123810"/>
          </a:xfrm>
          <a:prstGeom prst="rect">
            <a:avLst/>
          </a:prstGeom>
        </p:spPr>
      </p:pic>
    </p:spTree>
    <p:extLst>
      <p:ext uri="{BB962C8B-B14F-4D97-AF65-F5344CB8AC3E}">
        <p14:creationId xmlns:p14="http://schemas.microsoft.com/office/powerpoint/2010/main" val="234898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0406-40E5-4158-B8E7-BA8ECF553C73}"/>
              </a:ext>
            </a:extLst>
          </p:cNvPr>
          <p:cNvSpPr>
            <a:spLocks noGrp="1"/>
          </p:cNvSpPr>
          <p:nvPr>
            <p:ph type="title"/>
          </p:nvPr>
        </p:nvSpPr>
        <p:spPr>
          <a:xfrm>
            <a:off x="14808" y="1010816"/>
            <a:ext cx="8229600" cy="762000"/>
          </a:xfrm>
        </p:spPr>
        <p:txBody>
          <a:bodyPr/>
          <a:lstStyle/>
          <a:p>
            <a:r>
              <a:rPr lang="en-US" dirty="0"/>
              <a:t>Behavioural experiments</a:t>
            </a:r>
          </a:p>
        </p:txBody>
      </p:sp>
      <p:pic>
        <p:nvPicPr>
          <p:cNvPr id="8" name="Content Placeholder 7">
            <a:extLst>
              <a:ext uri="{FF2B5EF4-FFF2-40B4-BE49-F238E27FC236}">
                <a16:creationId xmlns:a16="http://schemas.microsoft.com/office/drawing/2014/main" id="{3D754288-273B-4BB5-9DDE-DECEA36C425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9632" y="1988840"/>
            <a:ext cx="6932513" cy="4716760"/>
          </a:xfrm>
        </p:spPr>
      </p:pic>
      <p:sp>
        <p:nvSpPr>
          <p:cNvPr id="6" name="Slide Number Placeholder 5">
            <a:extLst>
              <a:ext uri="{FF2B5EF4-FFF2-40B4-BE49-F238E27FC236}">
                <a16:creationId xmlns:a16="http://schemas.microsoft.com/office/drawing/2014/main" id="{F63FEBEE-B0EA-4F3B-96E7-BF0A3F5BFF5C}"/>
              </a:ext>
            </a:extLst>
          </p:cNvPr>
          <p:cNvSpPr>
            <a:spLocks noGrp="1"/>
          </p:cNvSpPr>
          <p:nvPr>
            <p:ph type="sldNum" sz="quarter" idx="12"/>
          </p:nvPr>
        </p:nvSpPr>
        <p:spPr/>
        <p:txBody>
          <a:bodyPr/>
          <a:lstStyle/>
          <a:p>
            <a:fld id="{22230EF6-6C13-413D-A541-8FA2732E8850}" type="slidenum">
              <a:rPr lang="en-GB" altLang="en-US" smtClean="0"/>
              <a:pPr/>
              <a:t>3</a:t>
            </a:fld>
            <a:endParaRPr lang="en-GB" altLang="en-US"/>
          </a:p>
        </p:txBody>
      </p:sp>
    </p:spTree>
    <p:extLst>
      <p:ext uri="{BB962C8B-B14F-4D97-AF65-F5344CB8AC3E}">
        <p14:creationId xmlns:p14="http://schemas.microsoft.com/office/powerpoint/2010/main" val="1441821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4FAC89-EB21-40CC-B691-C02392F1F162}"/>
              </a:ext>
            </a:extLst>
          </p:cNvPr>
          <p:cNvSpPr>
            <a:spLocks noGrp="1"/>
          </p:cNvSpPr>
          <p:nvPr>
            <p:ph type="sldNum" sz="quarter" idx="12"/>
          </p:nvPr>
        </p:nvSpPr>
        <p:spPr/>
        <p:txBody>
          <a:bodyPr/>
          <a:lstStyle/>
          <a:p>
            <a:fld id="{22230EF6-6C13-413D-A541-8FA2732E8850}" type="slidenum">
              <a:rPr lang="en-GB" altLang="en-US" smtClean="0"/>
              <a:pPr/>
              <a:t>30</a:t>
            </a:fld>
            <a:endParaRPr lang="en-GB" altLang="en-US"/>
          </a:p>
        </p:txBody>
      </p:sp>
      <p:sp>
        <p:nvSpPr>
          <p:cNvPr id="7" name="Title 1">
            <a:extLst>
              <a:ext uri="{FF2B5EF4-FFF2-40B4-BE49-F238E27FC236}">
                <a16:creationId xmlns:a16="http://schemas.microsoft.com/office/drawing/2014/main" id="{311A80CF-052E-49E7-86B8-D11094087444}"/>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MPCK-Means</a:t>
            </a:r>
          </a:p>
        </p:txBody>
      </p:sp>
      <p:sp>
        <p:nvSpPr>
          <p:cNvPr id="12" name="TextBox 11">
            <a:extLst>
              <a:ext uri="{FF2B5EF4-FFF2-40B4-BE49-F238E27FC236}">
                <a16:creationId xmlns:a16="http://schemas.microsoft.com/office/drawing/2014/main" id="{44256420-FD32-4662-A754-E21D8E0E565C}"/>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8" name="Rectangle 7">
            <a:extLst>
              <a:ext uri="{FF2B5EF4-FFF2-40B4-BE49-F238E27FC236}">
                <a16:creationId xmlns:a16="http://schemas.microsoft.com/office/drawing/2014/main" id="{5967E05A-DA77-4014-9060-5147B03DED1B}"/>
              </a:ext>
            </a:extLst>
          </p:cNvPr>
          <p:cNvSpPr/>
          <p:nvPr/>
        </p:nvSpPr>
        <p:spPr>
          <a:xfrm>
            <a:off x="179513" y="2148239"/>
            <a:ext cx="8747720" cy="3801041"/>
          </a:xfrm>
          <a:prstGeom prst="rect">
            <a:avLst/>
          </a:prstGeom>
        </p:spPr>
        <p:txBody>
          <a:bodyPr wrap="square">
            <a:spAutoFit/>
          </a:bodyPr>
          <a:lstStyle/>
          <a:p>
            <a:pPr marL="514350" lvl="0" indent="-514350">
              <a:buFont typeface="+mj-lt"/>
              <a:buAutoNum type="arabicPeriod"/>
            </a:pPr>
            <a:r>
              <a:rPr lang="en-US" sz="2900" dirty="0">
                <a:solidFill>
                  <a:srgbClr val="2A196F"/>
                </a:solidFill>
                <a:latin typeface="TUOS Blake"/>
              </a:rPr>
              <a:t>Choose K points as the initial centroids.</a:t>
            </a:r>
          </a:p>
          <a:p>
            <a:pPr marL="514350" lvl="0" indent="-514350">
              <a:buFont typeface="+mj-lt"/>
              <a:buAutoNum type="arabicPeriod"/>
            </a:pPr>
            <a:r>
              <a:rPr lang="en-US" sz="2900" dirty="0">
                <a:solidFill>
                  <a:srgbClr val="2A196F"/>
                </a:solidFill>
                <a:latin typeface="TUOS Blake"/>
              </a:rPr>
              <a:t>Until convergence:</a:t>
            </a:r>
          </a:p>
          <a:p>
            <a:pPr marL="971550" lvl="1" indent="-514350">
              <a:buFont typeface="+mj-lt"/>
              <a:buAutoNum type="arabicPeriod" startAt="3"/>
            </a:pPr>
            <a:r>
              <a:rPr lang="en-US" sz="2900" dirty="0">
                <a:solidFill>
                  <a:srgbClr val="2A196F"/>
                </a:solidFill>
                <a:latin typeface="TUOS Blake"/>
              </a:rPr>
              <a:t>Assign each point x</a:t>
            </a:r>
            <a:r>
              <a:rPr lang="en-US" sz="2900" baseline="-25000" dirty="0">
                <a:solidFill>
                  <a:srgbClr val="2A196F"/>
                </a:solidFill>
                <a:latin typeface="TUOS Blake"/>
              </a:rPr>
              <a:t>i</a:t>
            </a:r>
            <a:r>
              <a:rPr lang="en-US" sz="2900" dirty="0">
                <a:solidFill>
                  <a:srgbClr val="2A196F"/>
                </a:solidFill>
                <a:latin typeface="TUOS Blake"/>
              </a:rPr>
              <a:t> to the nearest cluster:</a:t>
            </a:r>
          </a:p>
          <a:p>
            <a:pPr marL="971550" lvl="1" indent="-514350">
              <a:buFont typeface="+mj-lt"/>
              <a:buAutoNum type="arabicPeriod" startAt="3"/>
            </a:pPr>
            <a:endParaRPr lang="en-US" sz="2900" dirty="0">
              <a:solidFill>
                <a:srgbClr val="2A196F"/>
              </a:solidFill>
              <a:latin typeface="TUOS Blake"/>
            </a:endParaRPr>
          </a:p>
          <a:p>
            <a:pPr marL="971550" lvl="1" indent="-514350">
              <a:buFont typeface="+mj-lt"/>
              <a:buAutoNum type="arabicPeriod" startAt="3"/>
            </a:pPr>
            <a:endParaRPr lang="en-US" sz="2900" dirty="0">
              <a:solidFill>
                <a:srgbClr val="2A196F"/>
              </a:solidFill>
              <a:latin typeface="TUOS Blake"/>
            </a:endParaRPr>
          </a:p>
          <a:p>
            <a:pPr marL="971550" lvl="1" indent="-514350">
              <a:buFont typeface="+mj-lt"/>
              <a:buAutoNum type="arabicPeriod" startAt="3"/>
            </a:pPr>
            <a:endParaRPr lang="en-US" sz="900" dirty="0">
              <a:solidFill>
                <a:srgbClr val="2A196F"/>
              </a:solidFill>
              <a:latin typeface="TUOS Blake"/>
            </a:endParaRPr>
          </a:p>
          <a:p>
            <a:pPr marL="971550" lvl="1" indent="-514350">
              <a:buFont typeface="+mj-lt"/>
              <a:buAutoNum type="arabicPeriod" startAt="3"/>
            </a:pPr>
            <a:r>
              <a:rPr lang="en-US" sz="2900" dirty="0">
                <a:solidFill>
                  <a:srgbClr val="2A196F"/>
                </a:solidFill>
                <a:latin typeface="TUOS Blake"/>
              </a:rPr>
              <a:t>For each cluster recompute the centroid:</a:t>
            </a:r>
          </a:p>
          <a:p>
            <a:pPr marL="971550" lvl="1" indent="-514350">
              <a:buFont typeface="+mj-lt"/>
              <a:buAutoNum type="arabicPeriod" startAt="3"/>
            </a:pPr>
            <a:endParaRPr lang="en-US" sz="2900" dirty="0">
              <a:solidFill>
                <a:srgbClr val="2A196F"/>
              </a:solidFill>
              <a:latin typeface="TUOS Blake"/>
            </a:endParaRPr>
          </a:p>
          <a:p>
            <a:pPr marL="971550" lvl="1" indent="-514350">
              <a:buFont typeface="+mj-lt"/>
              <a:buAutoNum type="arabicPeriod" startAt="3"/>
            </a:pPr>
            <a:endParaRPr lang="en-US" sz="2900" dirty="0">
              <a:solidFill>
                <a:srgbClr val="2A196F"/>
              </a:solidFill>
              <a:latin typeface="TUOS Blake"/>
            </a:endParaRPr>
          </a:p>
        </p:txBody>
      </p:sp>
      <p:pic>
        <p:nvPicPr>
          <p:cNvPr id="13" name="Picture 10">
            <a:extLst>
              <a:ext uri="{FF2B5EF4-FFF2-40B4-BE49-F238E27FC236}">
                <a16:creationId xmlns:a16="http://schemas.microsoft.com/office/drawing/2014/main" id="{7EE411E4-B0F0-4009-93CD-02167FC4B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048" y="5099015"/>
            <a:ext cx="3041036" cy="7644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5CAE290-F717-443E-82B1-5FDFC89C30D1}"/>
              </a:ext>
            </a:extLst>
          </p:cNvPr>
          <p:cNvPicPr>
            <a:picLocks noChangeAspect="1"/>
          </p:cNvPicPr>
          <p:nvPr/>
        </p:nvPicPr>
        <p:blipFill>
          <a:blip r:embed="rId3"/>
          <a:stretch>
            <a:fillRect/>
          </a:stretch>
        </p:blipFill>
        <p:spPr>
          <a:xfrm>
            <a:off x="5436097" y="5128390"/>
            <a:ext cx="72008" cy="100810"/>
          </a:xfrm>
          <a:prstGeom prst="rect">
            <a:avLst/>
          </a:prstGeom>
        </p:spPr>
      </p:pic>
      <p:pic>
        <p:nvPicPr>
          <p:cNvPr id="2052" name="Picture 4">
            <a:extLst>
              <a:ext uri="{FF2B5EF4-FFF2-40B4-BE49-F238E27FC236}">
                <a16:creationId xmlns:a16="http://schemas.microsoft.com/office/drawing/2014/main" id="{D3EBC76E-7C8F-419F-8514-A007E89AC0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788" y="3654199"/>
            <a:ext cx="8019612" cy="8576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075E445-BB2F-467E-94CA-2A2D2A58DB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4221609"/>
            <a:ext cx="169602" cy="25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244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4FAC89-EB21-40CC-B691-C02392F1F162}"/>
              </a:ext>
            </a:extLst>
          </p:cNvPr>
          <p:cNvSpPr>
            <a:spLocks noGrp="1"/>
          </p:cNvSpPr>
          <p:nvPr>
            <p:ph type="sldNum" sz="quarter" idx="12"/>
          </p:nvPr>
        </p:nvSpPr>
        <p:spPr/>
        <p:txBody>
          <a:bodyPr/>
          <a:lstStyle/>
          <a:p>
            <a:fld id="{22230EF6-6C13-413D-A541-8FA2732E8850}" type="slidenum">
              <a:rPr lang="en-GB" altLang="en-US" smtClean="0"/>
              <a:pPr/>
              <a:t>31</a:t>
            </a:fld>
            <a:endParaRPr lang="en-GB" altLang="en-US"/>
          </a:p>
        </p:txBody>
      </p:sp>
      <p:sp>
        <p:nvSpPr>
          <p:cNvPr id="7" name="Title 1">
            <a:extLst>
              <a:ext uri="{FF2B5EF4-FFF2-40B4-BE49-F238E27FC236}">
                <a16:creationId xmlns:a16="http://schemas.microsoft.com/office/drawing/2014/main" id="{311A80CF-052E-49E7-86B8-D11094087444}"/>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MPCK-Means</a:t>
            </a:r>
          </a:p>
        </p:txBody>
      </p:sp>
      <p:sp>
        <p:nvSpPr>
          <p:cNvPr id="12" name="TextBox 11">
            <a:extLst>
              <a:ext uri="{FF2B5EF4-FFF2-40B4-BE49-F238E27FC236}">
                <a16:creationId xmlns:a16="http://schemas.microsoft.com/office/drawing/2014/main" id="{44256420-FD32-4662-A754-E21D8E0E565C}"/>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8" name="Rectangle 7">
            <a:extLst>
              <a:ext uri="{FF2B5EF4-FFF2-40B4-BE49-F238E27FC236}">
                <a16:creationId xmlns:a16="http://schemas.microsoft.com/office/drawing/2014/main" id="{5967E05A-DA77-4014-9060-5147B03DED1B}"/>
              </a:ext>
            </a:extLst>
          </p:cNvPr>
          <p:cNvSpPr/>
          <p:nvPr/>
        </p:nvSpPr>
        <p:spPr>
          <a:xfrm>
            <a:off x="179513" y="2422043"/>
            <a:ext cx="8747720" cy="1877437"/>
          </a:xfrm>
          <a:prstGeom prst="rect">
            <a:avLst/>
          </a:prstGeom>
        </p:spPr>
        <p:txBody>
          <a:bodyPr wrap="square">
            <a:spAutoFit/>
          </a:bodyPr>
          <a:lstStyle/>
          <a:p>
            <a:pPr marL="971550" lvl="1" indent="-514350">
              <a:buFont typeface="+mj-lt"/>
              <a:buAutoNum type="arabicPeriod" startAt="5"/>
            </a:pPr>
            <a:r>
              <a:rPr lang="en-US" sz="2900" dirty="0">
                <a:solidFill>
                  <a:srgbClr val="2A196F"/>
                </a:solidFill>
                <a:latin typeface="TUOS Blake"/>
              </a:rPr>
              <a:t>Update the weights:</a:t>
            </a:r>
          </a:p>
          <a:p>
            <a:pPr lvl="1"/>
            <a:r>
              <a:rPr lang="en-US" sz="2900" dirty="0">
                <a:solidFill>
                  <a:srgbClr val="2A196F"/>
                </a:solidFill>
                <a:latin typeface="TUOS Blake"/>
              </a:rPr>
              <a:t>	</a:t>
            </a:r>
          </a:p>
          <a:p>
            <a:pPr lvl="1"/>
            <a:endParaRPr lang="en-US" sz="2900" dirty="0">
              <a:solidFill>
                <a:srgbClr val="2A196F"/>
              </a:solidFill>
              <a:latin typeface="TUOS Blake"/>
            </a:endParaRPr>
          </a:p>
          <a:p>
            <a:pPr marL="971550" lvl="1" indent="-514350">
              <a:buFont typeface="+mj-lt"/>
              <a:buAutoNum type="arabicPeriod"/>
            </a:pPr>
            <a:endParaRPr lang="en-US" sz="2900" dirty="0">
              <a:solidFill>
                <a:srgbClr val="2A196F"/>
              </a:solidFill>
              <a:latin typeface="TUOS Blake"/>
            </a:endParaRPr>
          </a:p>
        </p:txBody>
      </p:sp>
      <p:pic>
        <p:nvPicPr>
          <p:cNvPr id="2" name="Picture 1">
            <a:extLst>
              <a:ext uri="{FF2B5EF4-FFF2-40B4-BE49-F238E27FC236}">
                <a16:creationId xmlns:a16="http://schemas.microsoft.com/office/drawing/2014/main" id="{8E47D88D-1251-468D-B5E2-194BFA9D0576}"/>
              </a:ext>
            </a:extLst>
          </p:cNvPr>
          <p:cNvPicPr>
            <a:picLocks noChangeAspect="1"/>
          </p:cNvPicPr>
          <p:nvPr/>
        </p:nvPicPr>
        <p:blipFill>
          <a:blip r:embed="rId2"/>
          <a:stretch>
            <a:fillRect/>
          </a:stretch>
        </p:blipFill>
        <p:spPr>
          <a:xfrm>
            <a:off x="323528" y="3619650"/>
            <a:ext cx="8747720" cy="1429588"/>
          </a:xfrm>
          <a:prstGeom prst="rect">
            <a:avLst/>
          </a:prstGeom>
        </p:spPr>
      </p:pic>
      <p:pic>
        <p:nvPicPr>
          <p:cNvPr id="9" name="Picture 8">
            <a:extLst>
              <a:ext uri="{FF2B5EF4-FFF2-40B4-BE49-F238E27FC236}">
                <a16:creationId xmlns:a16="http://schemas.microsoft.com/office/drawing/2014/main" id="{3A1B341C-76E2-47E2-AA9D-4760716F244C}"/>
              </a:ext>
            </a:extLst>
          </p:cNvPr>
          <p:cNvPicPr>
            <a:picLocks noChangeAspect="1"/>
          </p:cNvPicPr>
          <p:nvPr/>
        </p:nvPicPr>
        <p:blipFill>
          <a:blip r:embed="rId3"/>
          <a:stretch>
            <a:fillRect/>
          </a:stretch>
        </p:blipFill>
        <p:spPr>
          <a:xfrm>
            <a:off x="2987824" y="4365104"/>
            <a:ext cx="114580" cy="160409"/>
          </a:xfrm>
          <a:prstGeom prst="rect">
            <a:avLst/>
          </a:prstGeom>
        </p:spPr>
      </p:pic>
    </p:spTree>
    <p:extLst>
      <p:ext uri="{BB962C8B-B14F-4D97-AF65-F5344CB8AC3E}">
        <p14:creationId xmlns:p14="http://schemas.microsoft.com/office/powerpoint/2010/main" val="2292990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DBFE5CE-EEA2-498C-B54A-AD064E1C27EC}"/>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2" name="Title 1">
            <a:extLst>
              <a:ext uri="{FF2B5EF4-FFF2-40B4-BE49-F238E27FC236}">
                <a16:creationId xmlns:a16="http://schemas.microsoft.com/office/drawing/2014/main" id="{27C10406-40E5-4158-B8E7-BA8ECF553C73}"/>
              </a:ext>
            </a:extLst>
          </p:cNvPr>
          <p:cNvSpPr>
            <a:spLocks noGrp="1"/>
          </p:cNvSpPr>
          <p:nvPr>
            <p:ph type="title"/>
          </p:nvPr>
        </p:nvSpPr>
        <p:spPr>
          <a:xfrm>
            <a:off x="14808" y="1010816"/>
            <a:ext cx="8229600" cy="762000"/>
          </a:xfrm>
        </p:spPr>
        <p:txBody>
          <a:bodyPr/>
          <a:lstStyle/>
          <a:p>
            <a:r>
              <a:rPr lang="en-US" dirty="0"/>
              <a:t>Our procedure</a:t>
            </a:r>
          </a:p>
        </p:txBody>
      </p:sp>
      <p:sp>
        <p:nvSpPr>
          <p:cNvPr id="6" name="Slide Number Placeholder 5">
            <a:extLst>
              <a:ext uri="{FF2B5EF4-FFF2-40B4-BE49-F238E27FC236}">
                <a16:creationId xmlns:a16="http://schemas.microsoft.com/office/drawing/2014/main" id="{F63FEBEE-B0EA-4F3B-96E7-BF0A3F5BFF5C}"/>
              </a:ext>
            </a:extLst>
          </p:cNvPr>
          <p:cNvSpPr>
            <a:spLocks noGrp="1"/>
          </p:cNvSpPr>
          <p:nvPr>
            <p:ph type="sldNum" sz="quarter" idx="12"/>
          </p:nvPr>
        </p:nvSpPr>
        <p:spPr/>
        <p:txBody>
          <a:bodyPr/>
          <a:lstStyle/>
          <a:p>
            <a:fld id="{22230EF6-6C13-413D-A541-8FA2732E8850}" type="slidenum">
              <a:rPr lang="en-GB" altLang="en-US" smtClean="0"/>
              <a:pPr/>
              <a:t>32</a:t>
            </a:fld>
            <a:endParaRPr lang="en-GB" altLang="en-US"/>
          </a:p>
        </p:txBody>
      </p:sp>
      <p:sp>
        <p:nvSpPr>
          <p:cNvPr id="3" name="Content Placeholder 2">
            <a:extLst>
              <a:ext uri="{FF2B5EF4-FFF2-40B4-BE49-F238E27FC236}">
                <a16:creationId xmlns:a16="http://schemas.microsoft.com/office/drawing/2014/main" id="{8F892DF5-DFB9-4297-8049-68EF0E25BB1E}"/>
              </a:ext>
            </a:extLst>
          </p:cNvPr>
          <p:cNvSpPr>
            <a:spLocks noGrp="1"/>
          </p:cNvSpPr>
          <p:nvPr>
            <p:ph idx="1"/>
          </p:nvPr>
        </p:nvSpPr>
        <p:spPr>
          <a:xfrm>
            <a:off x="22484" y="6021288"/>
            <a:ext cx="3333056" cy="762001"/>
          </a:xfrm>
        </p:spPr>
        <p:txBody>
          <a:bodyPr/>
          <a:lstStyle/>
          <a:p>
            <a:pPr marL="0" indent="0">
              <a:buNone/>
            </a:pPr>
            <a:r>
              <a:rPr lang="en-US" sz="2000" dirty="0"/>
              <a:t>Gehring, T. V., et al. (2015).</a:t>
            </a:r>
          </a:p>
          <a:p>
            <a:pPr marL="0" indent="0">
              <a:buNone/>
            </a:pPr>
            <a:r>
              <a:rPr lang="en-US" sz="2000" dirty="0"/>
              <a:t>Vouros, A., et al. (2018).</a:t>
            </a:r>
          </a:p>
        </p:txBody>
      </p:sp>
      <p:pic>
        <p:nvPicPr>
          <p:cNvPr id="7" name="Picture 6">
            <a:extLst>
              <a:ext uri="{FF2B5EF4-FFF2-40B4-BE49-F238E27FC236}">
                <a16:creationId xmlns:a16="http://schemas.microsoft.com/office/drawing/2014/main" id="{05C50344-4165-4A42-B48A-EDCF56BF9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1202" y="2009308"/>
            <a:ext cx="5261595" cy="3836098"/>
          </a:xfrm>
          <a:prstGeom prst="rect">
            <a:avLst/>
          </a:prstGeom>
        </p:spPr>
      </p:pic>
    </p:spTree>
    <p:extLst>
      <p:ext uri="{BB962C8B-B14F-4D97-AF65-F5344CB8AC3E}">
        <p14:creationId xmlns:p14="http://schemas.microsoft.com/office/powerpoint/2010/main" val="2230455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DBFE5CE-EEA2-498C-B54A-AD064E1C27EC}"/>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2" name="Title 1">
            <a:extLst>
              <a:ext uri="{FF2B5EF4-FFF2-40B4-BE49-F238E27FC236}">
                <a16:creationId xmlns:a16="http://schemas.microsoft.com/office/drawing/2014/main" id="{27C10406-40E5-4158-B8E7-BA8ECF553C73}"/>
              </a:ext>
            </a:extLst>
          </p:cNvPr>
          <p:cNvSpPr>
            <a:spLocks noGrp="1"/>
          </p:cNvSpPr>
          <p:nvPr>
            <p:ph type="title"/>
          </p:nvPr>
        </p:nvSpPr>
        <p:spPr>
          <a:xfrm>
            <a:off x="14808" y="1010816"/>
            <a:ext cx="8229600" cy="762000"/>
          </a:xfrm>
        </p:spPr>
        <p:txBody>
          <a:bodyPr/>
          <a:lstStyle/>
          <a:p>
            <a:r>
              <a:rPr lang="en-US" dirty="0"/>
              <a:t>Our procedure</a:t>
            </a:r>
          </a:p>
        </p:txBody>
      </p:sp>
      <p:sp>
        <p:nvSpPr>
          <p:cNvPr id="6" name="Slide Number Placeholder 5">
            <a:extLst>
              <a:ext uri="{FF2B5EF4-FFF2-40B4-BE49-F238E27FC236}">
                <a16:creationId xmlns:a16="http://schemas.microsoft.com/office/drawing/2014/main" id="{F63FEBEE-B0EA-4F3B-96E7-BF0A3F5BFF5C}"/>
              </a:ext>
            </a:extLst>
          </p:cNvPr>
          <p:cNvSpPr>
            <a:spLocks noGrp="1"/>
          </p:cNvSpPr>
          <p:nvPr>
            <p:ph type="sldNum" sz="quarter" idx="12"/>
          </p:nvPr>
        </p:nvSpPr>
        <p:spPr/>
        <p:txBody>
          <a:bodyPr/>
          <a:lstStyle/>
          <a:p>
            <a:fld id="{22230EF6-6C13-413D-A541-8FA2732E8850}" type="slidenum">
              <a:rPr lang="en-GB" altLang="en-US" smtClean="0"/>
              <a:pPr/>
              <a:t>33</a:t>
            </a:fld>
            <a:endParaRPr lang="en-GB" altLang="en-US"/>
          </a:p>
        </p:txBody>
      </p:sp>
      <p:sp>
        <p:nvSpPr>
          <p:cNvPr id="5" name="Rectangle 4">
            <a:extLst>
              <a:ext uri="{FF2B5EF4-FFF2-40B4-BE49-F238E27FC236}">
                <a16:creationId xmlns:a16="http://schemas.microsoft.com/office/drawing/2014/main" id="{2260DF8F-5D2C-4098-B982-5D73213A6FE2}"/>
              </a:ext>
            </a:extLst>
          </p:cNvPr>
          <p:cNvSpPr/>
          <p:nvPr/>
        </p:nvSpPr>
        <p:spPr bwMode="auto">
          <a:xfrm>
            <a:off x="179512" y="1947203"/>
            <a:ext cx="2232248" cy="864096"/>
          </a:xfrm>
          <a:prstGeom prst="rect">
            <a:avLst/>
          </a:prstGeom>
          <a:solidFill>
            <a:srgbClr val="69D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Trajectories</a:t>
            </a:r>
          </a:p>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rgbClr val="000000"/>
                </a:solidFill>
                <a:latin typeface="Arial" panose="020B0604020202020204" pitchFamily="34" charset="0"/>
                <a:cs typeface="Arial" panose="020B0604020202020204" pitchFamily="34" charset="0"/>
              </a:rPr>
              <a:t>Segmentation</a:t>
            </a:r>
            <a:endParaRPr kumimoji="0" 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B6E5F381-1370-41C7-8339-E6EB602C9BE8}"/>
              </a:ext>
            </a:extLst>
          </p:cNvPr>
          <p:cNvSpPr>
            <a:spLocks noGrp="1"/>
          </p:cNvSpPr>
          <p:nvPr>
            <p:ph idx="1"/>
          </p:nvPr>
        </p:nvSpPr>
        <p:spPr>
          <a:xfrm>
            <a:off x="2725763" y="1947203"/>
            <a:ext cx="6192688" cy="1235402"/>
          </a:xfrm>
        </p:spPr>
        <p:txBody>
          <a:bodyPr/>
          <a:lstStyle/>
          <a:p>
            <a:r>
              <a:rPr lang="en-US" dirty="0"/>
              <a:t>Segments of length 2.0 – 2.7 times the arena R.</a:t>
            </a:r>
          </a:p>
        </p:txBody>
      </p:sp>
      <p:sp>
        <p:nvSpPr>
          <p:cNvPr id="12" name="Content Placeholder 2">
            <a:extLst>
              <a:ext uri="{FF2B5EF4-FFF2-40B4-BE49-F238E27FC236}">
                <a16:creationId xmlns:a16="http://schemas.microsoft.com/office/drawing/2014/main" id="{03D93F65-7743-46A7-8FDD-878C51B4D1AD}"/>
              </a:ext>
            </a:extLst>
          </p:cNvPr>
          <p:cNvSpPr txBox="1">
            <a:spLocks/>
          </p:cNvSpPr>
          <p:nvPr/>
        </p:nvSpPr>
        <p:spPr bwMode="auto">
          <a:xfrm>
            <a:off x="2718917" y="3182605"/>
            <a:ext cx="6192688" cy="123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r>
              <a:rPr lang="en-US" kern="0" dirty="0"/>
              <a:t>Overlapping of 70%.</a:t>
            </a:r>
          </a:p>
        </p:txBody>
      </p:sp>
      <p:sp>
        <p:nvSpPr>
          <p:cNvPr id="14" name="Freeform 8">
            <a:extLst>
              <a:ext uri="{FF2B5EF4-FFF2-40B4-BE49-F238E27FC236}">
                <a16:creationId xmlns:a16="http://schemas.microsoft.com/office/drawing/2014/main" id="{F967E831-8EE8-4DB8-9BEB-2A26EBF8ED35}"/>
              </a:ext>
            </a:extLst>
          </p:cNvPr>
          <p:cNvSpPr>
            <a:spLocks/>
          </p:cNvSpPr>
          <p:nvPr/>
        </p:nvSpPr>
        <p:spPr bwMode="auto">
          <a:xfrm>
            <a:off x="974360" y="5653409"/>
            <a:ext cx="7195279" cy="571500"/>
          </a:xfrm>
          <a:custGeom>
            <a:avLst/>
            <a:gdLst>
              <a:gd name="T0" fmla="*/ 0 w 6629400"/>
              <a:gd name="T1" fmla="*/ 571500 h 571500"/>
              <a:gd name="T2" fmla="*/ 100013 w 6629400"/>
              <a:gd name="T3" fmla="*/ 514350 h 571500"/>
              <a:gd name="T4" fmla="*/ 200025 w 6629400"/>
              <a:gd name="T5" fmla="*/ 442913 h 571500"/>
              <a:gd name="T6" fmla="*/ 257175 w 6629400"/>
              <a:gd name="T7" fmla="*/ 414338 h 571500"/>
              <a:gd name="T8" fmla="*/ 328613 w 6629400"/>
              <a:gd name="T9" fmla="*/ 357188 h 571500"/>
              <a:gd name="T10" fmla="*/ 400050 w 6629400"/>
              <a:gd name="T11" fmla="*/ 328613 h 571500"/>
              <a:gd name="T12" fmla="*/ 557213 w 6629400"/>
              <a:gd name="T13" fmla="*/ 228600 h 571500"/>
              <a:gd name="T14" fmla="*/ 600075 w 6629400"/>
              <a:gd name="T15" fmla="*/ 214313 h 571500"/>
              <a:gd name="T16" fmla="*/ 714375 w 6629400"/>
              <a:gd name="T17" fmla="*/ 157163 h 571500"/>
              <a:gd name="T18" fmla="*/ 857250 w 6629400"/>
              <a:gd name="T19" fmla="*/ 128588 h 571500"/>
              <a:gd name="T20" fmla="*/ 1100138 w 6629400"/>
              <a:gd name="T21" fmla="*/ 142875 h 571500"/>
              <a:gd name="T22" fmla="*/ 1300163 w 6629400"/>
              <a:gd name="T23" fmla="*/ 228600 h 571500"/>
              <a:gd name="T24" fmla="*/ 1357313 w 6629400"/>
              <a:gd name="T25" fmla="*/ 242888 h 571500"/>
              <a:gd name="T26" fmla="*/ 1428750 w 6629400"/>
              <a:gd name="T27" fmla="*/ 285750 h 571500"/>
              <a:gd name="T28" fmla="*/ 1500188 w 6629400"/>
              <a:gd name="T29" fmla="*/ 300038 h 571500"/>
              <a:gd name="T30" fmla="*/ 1557338 w 6629400"/>
              <a:gd name="T31" fmla="*/ 314325 h 571500"/>
              <a:gd name="T32" fmla="*/ 1657350 w 6629400"/>
              <a:gd name="T33" fmla="*/ 328613 h 571500"/>
              <a:gd name="T34" fmla="*/ 1714500 w 6629400"/>
              <a:gd name="T35" fmla="*/ 342900 h 571500"/>
              <a:gd name="T36" fmla="*/ 1857375 w 6629400"/>
              <a:gd name="T37" fmla="*/ 357188 h 571500"/>
              <a:gd name="T38" fmla="*/ 2357438 w 6629400"/>
              <a:gd name="T39" fmla="*/ 342900 h 571500"/>
              <a:gd name="T40" fmla="*/ 2486025 w 6629400"/>
              <a:gd name="T41" fmla="*/ 285750 h 571500"/>
              <a:gd name="T42" fmla="*/ 2528888 w 6629400"/>
              <a:gd name="T43" fmla="*/ 271463 h 571500"/>
              <a:gd name="T44" fmla="*/ 2600325 w 6629400"/>
              <a:gd name="T45" fmla="*/ 242888 h 571500"/>
              <a:gd name="T46" fmla="*/ 2643188 w 6629400"/>
              <a:gd name="T47" fmla="*/ 214313 h 571500"/>
              <a:gd name="T48" fmla="*/ 2686050 w 6629400"/>
              <a:gd name="T49" fmla="*/ 200025 h 571500"/>
              <a:gd name="T50" fmla="*/ 2871788 w 6629400"/>
              <a:gd name="T51" fmla="*/ 100013 h 571500"/>
              <a:gd name="T52" fmla="*/ 2943225 w 6629400"/>
              <a:gd name="T53" fmla="*/ 85725 h 571500"/>
              <a:gd name="T54" fmla="*/ 3100388 w 6629400"/>
              <a:gd name="T55" fmla="*/ 0 h 571500"/>
              <a:gd name="T56" fmla="*/ 3486150 w 6629400"/>
              <a:gd name="T57" fmla="*/ 14288 h 571500"/>
              <a:gd name="T58" fmla="*/ 3543300 w 6629400"/>
              <a:gd name="T59" fmla="*/ 28575 h 571500"/>
              <a:gd name="T60" fmla="*/ 3629025 w 6629400"/>
              <a:gd name="T61" fmla="*/ 42863 h 571500"/>
              <a:gd name="T62" fmla="*/ 3714750 w 6629400"/>
              <a:gd name="T63" fmla="*/ 71438 h 571500"/>
              <a:gd name="T64" fmla="*/ 3829050 w 6629400"/>
              <a:gd name="T65" fmla="*/ 114300 h 571500"/>
              <a:gd name="T66" fmla="*/ 3914775 w 6629400"/>
              <a:gd name="T67" fmla="*/ 142875 h 571500"/>
              <a:gd name="T68" fmla="*/ 4014788 w 6629400"/>
              <a:gd name="T69" fmla="*/ 185738 h 571500"/>
              <a:gd name="T70" fmla="*/ 4057650 w 6629400"/>
              <a:gd name="T71" fmla="*/ 200025 h 571500"/>
              <a:gd name="T72" fmla="*/ 4114800 w 6629400"/>
              <a:gd name="T73" fmla="*/ 214313 h 571500"/>
              <a:gd name="T74" fmla="*/ 4157663 w 6629400"/>
              <a:gd name="T75" fmla="*/ 228600 h 571500"/>
              <a:gd name="T76" fmla="*/ 4229100 w 6629400"/>
              <a:gd name="T77" fmla="*/ 242888 h 571500"/>
              <a:gd name="T78" fmla="*/ 4800600 w 6629400"/>
              <a:gd name="T79" fmla="*/ 228600 h 571500"/>
              <a:gd name="T80" fmla="*/ 4900613 w 6629400"/>
              <a:gd name="T81" fmla="*/ 200025 h 571500"/>
              <a:gd name="T82" fmla="*/ 4957763 w 6629400"/>
              <a:gd name="T83" fmla="*/ 171450 h 571500"/>
              <a:gd name="T84" fmla="*/ 5014913 w 6629400"/>
              <a:gd name="T85" fmla="*/ 157163 h 571500"/>
              <a:gd name="T86" fmla="*/ 5414963 w 6629400"/>
              <a:gd name="T87" fmla="*/ 171450 h 571500"/>
              <a:gd name="T88" fmla="*/ 5543550 w 6629400"/>
              <a:gd name="T89" fmla="*/ 200025 h 571500"/>
              <a:gd name="T90" fmla="*/ 5686425 w 6629400"/>
              <a:gd name="T91" fmla="*/ 214313 h 571500"/>
              <a:gd name="T92" fmla="*/ 5772150 w 6629400"/>
              <a:gd name="T93" fmla="*/ 242888 h 571500"/>
              <a:gd name="T94" fmla="*/ 6015038 w 6629400"/>
              <a:gd name="T95" fmla="*/ 285750 h 571500"/>
              <a:gd name="T96" fmla="*/ 6372225 w 6629400"/>
              <a:gd name="T97" fmla="*/ 257175 h 571500"/>
              <a:gd name="T98" fmla="*/ 6415088 w 6629400"/>
              <a:gd name="T99" fmla="*/ 242888 h 571500"/>
              <a:gd name="T100" fmla="*/ 6486525 w 6629400"/>
              <a:gd name="T101" fmla="*/ 200025 h 571500"/>
              <a:gd name="T102" fmla="*/ 6572250 w 6629400"/>
              <a:gd name="T103" fmla="*/ 157163 h 571500"/>
              <a:gd name="T104" fmla="*/ 6629400 w 6629400"/>
              <a:gd name="T105" fmla="*/ 100013 h 5715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29400" h="571500">
                <a:moveTo>
                  <a:pt x="0" y="571500"/>
                </a:moveTo>
                <a:cubicBezTo>
                  <a:pt x="33338" y="552450"/>
                  <a:pt x="67619" y="534964"/>
                  <a:pt x="100013" y="514350"/>
                </a:cubicBezTo>
                <a:cubicBezTo>
                  <a:pt x="167466" y="471426"/>
                  <a:pt x="139826" y="477313"/>
                  <a:pt x="200025" y="442913"/>
                </a:cubicBezTo>
                <a:cubicBezTo>
                  <a:pt x="218517" y="432346"/>
                  <a:pt x="239454" y="426152"/>
                  <a:pt x="257175" y="414338"/>
                </a:cubicBezTo>
                <a:cubicBezTo>
                  <a:pt x="282548" y="397422"/>
                  <a:pt x="302464" y="372878"/>
                  <a:pt x="328613" y="357188"/>
                </a:cubicBezTo>
                <a:cubicBezTo>
                  <a:pt x="350605" y="343993"/>
                  <a:pt x="377697" y="341187"/>
                  <a:pt x="400050" y="328613"/>
                </a:cubicBezTo>
                <a:cubicBezTo>
                  <a:pt x="454171" y="298170"/>
                  <a:pt x="498304" y="248236"/>
                  <a:pt x="557213" y="228600"/>
                </a:cubicBezTo>
                <a:cubicBezTo>
                  <a:pt x="571500" y="223838"/>
                  <a:pt x="586365" y="220545"/>
                  <a:pt x="600075" y="214313"/>
                </a:cubicBezTo>
                <a:cubicBezTo>
                  <a:pt x="638854" y="196686"/>
                  <a:pt x="672358" y="164166"/>
                  <a:pt x="714375" y="157163"/>
                </a:cubicBezTo>
                <a:cubicBezTo>
                  <a:pt x="819469" y="139647"/>
                  <a:pt x="771996" y="149901"/>
                  <a:pt x="857250" y="128588"/>
                </a:cubicBezTo>
                <a:cubicBezTo>
                  <a:pt x="938213" y="133350"/>
                  <a:pt x="1019717" y="132385"/>
                  <a:pt x="1100138" y="142875"/>
                </a:cubicBezTo>
                <a:cubicBezTo>
                  <a:pt x="1221040" y="158645"/>
                  <a:pt x="1166324" y="195139"/>
                  <a:pt x="1300163" y="228600"/>
                </a:cubicBezTo>
                <a:lnTo>
                  <a:pt x="1357313" y="242888"/>
                </a:lnTo>
                <a:cubicBezTo>
                  <a:pt x="1381125" y="257175"/>
                  <a:pt x="1402966" y="275437"/>
                  <a:pt x="1428750" y="285750"/>
                </a:cubicBezTo>
                <a:cubicBezTo>
                  <a:pt x="1451297" y="294769"/>
                  <a:pt x="1476482" y="294770"/>
                  <a:pt x="1500188" y="300038"/>
                </a:cubicBezTo>
                <a:cubicBezTo>
                  <a:pt x="1519357" y="304298"/>
                  <a:pt x="1538018" y="310812"/>
                  <a:pt x="1557338" y="314325"/>
                </a:cubicBezTo>
                <a:cubicBezTo>
                  <a:pt x="1590471" y="320349"/>
                  <a:pt x="1624217" y="322589"/>
                  <a:pt x="1657350" y="328613"/>
                </a:cubicBezTo>
                <a:cubicBezTo>
                  <a:pt x="1676670" y="332126"/>
                  <a:pt x="1695061" y="340123"/>
                  <a:pt x="1714500" y="342900"/>
                </a:cubicBezTo>
                <a:cubicBezTo>
                  <a:pt x="1761882" y="349669"/>
                  <a:pt x="1809750" y="352425"/>
                  <a:pt x="1857375" y="357188"/>
                </a:cubicBezTo>
                <a:cubicBezTo>
                  <a:pt x="2024063" y="352425"/>
                  <a:pt x="2191127" y="355069"/>
                  <a:pt x="2357438" y="342900"/>
                </a:cubicBezTo>
                <a:cubicBezTo>
                  <a:pt x="2443800" y="336581"/>
                  <a:pt x="2427025" y="315250"/>
                  <a:pt x="2486025" y="285750"/>
                </a:cubicBezTo>
                <a:cubicBezTo>
                  <a:pt x="2499496" y="279015"/>
                  <a:pt x="2514786" y="276751"/>
                  <a:pt x="2528888" y="271463"/>
                </a:cubicBezTo>
                <a:cubicBezTo>
                  <a:pt x="2552902" y="262458"/>
                  <a:pt x="2577386" y="254358"/>
                  <a:pt x="2600325" y="242888"/>
                </a:cubicBezTo>
                <a:cubicBezTo>
                  <a:pt x="2615684" y="235209"/>
                  <a:pt x="2627829" y="221992"/>
                  <a:pt x="2643188" y="214313"/>
                </a:cubicBezTo>
                <a:cubicBezTo>
                  <a:pt x="2656658" y="207578"/>
                  <a:pt x="2672829" y="207237"/>
                  <a:pt x="2686050" y="200025"/>
                </a:cubicBezTo>
                <a:cubicBezTo>
                  <a:pt x="2785431" y="145817"/>
                  <a:pt x="2779565" y="127680"/>
                  <a:pt x="2871788" y="100013"/>
                </a:cubicBezTo>
                <a:cubicBezTo>
                  <a:pt x="2895048" y="93035"/>
                  <a:pt x="2919413" y="90488"/>
                  <a:pt x="2943225" y="85725"/>
                </a:cubicBezTo>
                <a:cubicBezTo>
                  <a:pt x="3072884" y="20896"/>
                  <a:pt x="3022082" y="52203"/>
                  <a:pt x="3100388" y="0"/>
                </a:cubicBezTo>
                <a:cubicBezTo>
                  <a:pt x="3228975" y="4763"/>
                  <a:pt x="3357741" y="6004"/>
                  <a:pt x="3486150" y="14288"/>
                </a:cubicBezTo>
                <a:cubicBezTo>
                  <a:pt x="3505746" y="15552"/>
                  <a:pt x="3524045" y="24724"/>
                  <a:pt x="3543300" y="28575"/>
                </a:cubicBezTo>
                <a:cubicBezTo>
                  <a:pt x="3571707" y="34256"/>
                  <a:pt x="3600921" y="35837"/>
                  <a:pt x="3629025" y="42863"/>
                </a:cubicBezTo>
                <a:cubicBezTo>
                  <a:pt x="3658246" y="50168"/>
                  <a:pt x="3686175" y="61913"/>
                  <a:pt x="3714750" y="71438"/>
                </a:cubicBezTo>
                <a:cubicBezTo>
                  <a:pt x="3842150" y="113904"/>
                  <a:pt x="3641103" y="45955"/>
                  <a:pt x="3829050" y="114300"/>
                </a:cubicBezTo>
                <a:cubicBezTo>
                  <a:pt x="3857357" y="124594"/>
                  <a:pt x="3914775" y="142875"/>
                  <a:pt x="3914775" y="142875"/>
                </a:cubicBezTo>
                <a:cubicBezTo>
                  <a:pt x="3980026" y="186375"/>
                  <a:pt x="3934061" y="162673"/>
                  <a:pt x="4014788" y="185738"/>
                </a:cubicBezTo>
                <a:cubicBezTo>
                  <a:pt x="4029269" y="189875"/>
                  <a:pt x="4043169" y="195888"/>
                  <a:pt x="4057650" y="200025"/>
                </a:cubicBezTo>
                <a:cubicBezTo>
                  <a:pt x="4076531" y="205420"/>
                  <a:pt x="4095919" y="208919"/>
                  <a:pt x="4114800" y="214313"/>
                </a:cubicBezTo>
                <a:cubicBezTo>
                  <a:pt x="4129281" y="218450"/>
                  <a:pt x="4143052" y="224947"/>
                  <a:pt x="4157663" y="228600"/>
                </a:cubicBezTo>
                <a:cubicBezTo>
                  <a:pt x="4181222" y="234490"/>
                  <a:pt x="4205288" y="238125"/>
                  <a:pt x="4229100" y="242888"/>
                </a:cubicBezTo>
                <a:cubicBezTo>
                  <a:pt x="4419600" y="238125"/>
                  <a:pt x="4610237" y="237253"/>
                  <a:pt x="4800600" y="228600"/>
                </a:cubicBezTo>
                <a:cubicBezTo>
                  <a:pt x="4814121" y="227985"/>
                  <a:pt x="4883790" y="207235"/>
                  <a:pt x="4900613" y="200025"/>
                </a:cubicBezTo>
                <a:cubicBezTo>
                  <a:pt x="4920189" y="191635"/>
                  <a:pt x="4937821" y="178928"/>
                  <a:pt x="4957763" y="171450"/>
                </a:cubicBezTo>
                <a:cubicBezTo>
                  <a:pt x="4976149" y="164555"/>
                  <a:pt x="4995863" y="161925"/>
                  <a:pt x="5014913" y="157163"/>
                </a:cubicBezTo>
                <a:cubicBezTo>
                  <a:pt x="5148263" y="161925"/>
                  <a:pt x="5281758" y="163614"/>
                  <a:pt x="5414963" y="171450"/>
                </a:cubicBezTo>
                <a:cubicBezTo>
                  <a:pt x="5656965" y="185685"/>
                  <a:pt x="5399685" y="177892"/>
                  <a:pt x="5543550" y="200025"/>
                </a:cubicBezTo>
                <a:cubicBezTo>
                  <a:pt x="5590856" y="207303"/>
                  <a:pt x="5638800" y="209550"/>
                  <a:pt x="5686425" y="214313"/>
                </a:cubicBezTo>
                <a:cubicBezTo>
                  <a:pt x="5715000" y="223838"/>
                  <a:pt x="5742439" y="237936"/>
                  <a:pt x="5772150" y="242888"/>
                </a:cubicBezTo>
                <a:cubicBezTo>
                  <a:pt x="5967554" y="275455"/>
                  <a:pt x="5886787" y="260101"/>
                  <a:pt x="6015038" y="285750"/>
                </a:cubicBezTo>
                <a:cubicBezTo>
                  <a:pt x="6136030" y="279382"/>
                  <a:pt x="6254475" y="283342"/>
                  <a:pt x="6372225" y="257175"/>
                </a:cubicBezTo>
                <a:cubicBezTo>
                  <a:pt x="6386927" y="253908"/>
                  <a:pt x="6401618" y="249623"/>
                  <a:pt x="6415088" y="242888"/>
                </a:cubicBezTo>
                <a:cubicBezTo>
                  <a:pt x="6439926" y="230469"/>
                  <a:pt x="6462146" y="213323"/>
                  <a:pt x="6486525" y="200025"/>
                </a:cubicBezTo>
                <a:cubicBezTo>
                  <a:pt x="6514572" y="184727"/>
                  <a:pt x="6543675" y="171450"/>
                  <a:pt x="6572250" y="157163"/>
                </a:cubicBezTo>
                <a:lnTo>
                  <a:pt x="6629400" y="100013"/>
                </a:lnTo>
              </a:path>
            </a:pathLst>
          </a:custGeom>
          <a:noFill/>
          <a:ln w="762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28">
            <a:extLst>
              <a:ext uri="{FF2B5EF4-FFF2-40B4-BE49-F238E27FC236}">
                <a16:creationId xmlns:a16="http://schemas.microsoft.com/office/drawing/2014/main" id="{C40FBCFE-D2EE-4C6C-93B7-9B1229534F1B}"/>
              </a:ext>
            </a:extLst>
          </p:cNvPr>
          <p:cNvSpPr/>
          <p:nvPr/>
        </p:nvSpPr>
        <p:spPr bwMode="auto">
          <a:xfrm>
            <a:off x="931498" y="5610547"/>
            <a:ext cx="1535199" cy="471487"/>
          </a:xfrm>
          <a:custGeom>
            <a:avLst/>
            <a:gdLst>
              <a:gd name="connsiteX0" fmla="*/ 0 w 1414462"/>
              <a:gd name="connsiteY0" fmla="*/ 471487 h 471487"/>
              <a:gd name="connsiteX1" fmla="*/ 71437 w 1414462"/>
              <a:gd name="connsiteY1" fmla="*/ 428625 h 471487"/>
              <a:gd name="connsiteX2" fmla="*/ 100012 w 1414462"/>
              <a:gd name="connsiteY2" fmla="*/ 385762 h 471487"/>
              <a:gd name="connsiteX3" fmla="*/ 185737 w 1414462"/>
              <a:gd name="connsiteY3" fmla="*/ 342900 h 471487"/>
              <a:gd name="connsiteX4" fmla="*/ 300037 w 1414462"/>
              <a:gd name="connsiteY4" fmla="*/ 242887 h 471487"/>
              <a:gd name="connsiteX5" fmla="*/ 342900 w 1414462"/>
              <a:gd name="connsiteY5" fmla="*/ 214312 h 471487"/>
              <a:gd name="connsiteX6" fmla="*/ 385762 w 1414462"/>
              <a:gd name="connsiteY6" fmla="*/ 185737 h 471487"/>
              <a:gd name="connsiteX7" fmla="*/ 428625 w 1414462"/>
              <a:gd name="connsiteY7" fmla="*/ 171450 h 471487"/>
              <a:gd name="connsiteX8" fmla="*/ 514350 w 1414462"/>
              <a:gd name="connsiteY8" fmla="*/ 114300 h 471487"/>
              <a:gd name="connsiteX9" fmla="*/ 557212 w 1414462"/>
              <a:gd name="connsiteY9" fmla="*/ 100012 h 471487"/>
              <a:gd name="connsiteX10" fmla="*/ 600075 w 1414462"/>
              <a:gd name="connsiteY10" fmla="*/ 71437 h 471487"/>
              <a:gd name="connsiteX11" fmla="*/ 685800 w 1414462"/>
              <a:gd name="connsiteY11" fmla="*/ 42862 h 471487"/>
              <a:gd name="connsiteX12" fmla="*/ 800100 w 1414462"/>
              <a:gd name="connsiteY12" fmla="*/ 0 h 471487"/>
              <a:gd name="connsiteX13" fmla="*/ 1185862 w 1414462"/>
              <a:gd name="connsiteY13" fmla="*/ 14287 h 471487"/>
              <a:gd name="connsiteX14" fmla="*/ 1314450 w 1414462"/>
              <a:gd name="connsiteY14" fmla="*/ 57150 h 471487"/>
              <a:gd name="connsiteX15" fmla="*/ 1357312 w 1414462"/>
              <a:gd name="connsiteY15" fmla="*/ 71437 h 471487"/>
              <a:gd name="connsiteX16" fmla="*/ 1414462 w 1414462"/>
              <a:gd name="connsiteY16" fmla="*/ 100012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462" h="471487">
                <a:moveTo>
                  <a:pt x="0" y="471487"/>
                </a:moveTo>
                <a:cubicBezTo>
                  <a:pt x="23812" y="457200"/>
                  <a:pt x="50353" y="446697"/>
                  <a:pt x="71437" y="428625"/>
                </a:cubicBezTo>
                <a:cubicBezTo>
                  <a:pt x="84475" y="417450"/>
                  <a:pt x="87870" y="397904"/>
                  <a:pt x="100012" y="385762"/>
                </a:cubicBezTo>
                <a:cubicBezTo>
                  <a:pt x="127709" y="358065"/>
                  <a:pt x="150876" y="354520"/>
                  <a:pt x="185737" y="342900"/>
                </a:cubicBezTo>
                <a:cubicBezTo>
                  <a:pt x="233362" y="271462"/>
                  <a:pt x="200025" y="309562"/>
                  <a:pt x="300037" y="242887"/>
                </a:cubicBezTo>
                <a:lnTo>
                  <a:pt x="342900" y="214312"/>
                </a:lnTo>
                <a:cubicBezTo>
                  <a:pt x="357187" y="204787"/>
                  <a:pt x="369472" y="191167"/>
                  <a:pt x="385762" y="185737"/>
                </a:cubicBezTo>
                <a:lnTo>
                  <a:pt x="428625" y="171450"/>
                </a:lnTo>
                <a:cubicBezTo>
                  <a:pt x="457200" y="152400"/>
                  <a:pt x="481770" y="125161"/>
                  <a:pt x="514350" y="114300"/>
                </a:cubicBezTo>
                <a:cubicBezTo>
                  <a:pt x="528637" y="109537"/>
                  <a:pt x="543742" y="106747"/>
                  <a:pt x="557212" y="100012"/>
                </a:cubicBezTo>
                <a:cubicBezTo>
                  <a:pt x="572571" y="92333"/>
                  <a:pt x="584383" y="78411"/>
                  <a:pt x="600075" y="71437"/>
                </a:cubicBezTo>
                <a:cubicBezTo>
                  <a:pt x="627600" y="59204"/>
                  <a:pt x="660738" y="59570"/>
                  <a:pt x="685800" y="42862"/>
                </a:cubicBezTo>
                <a:cubicBezTo>
                  <a:pt x="748868" y="816"/>
                  <a:pt x="711824" y="17654"/>
                  <a:pt x="800100" y="0"/>
                </a:cubicBezTo>
                <a:cubicBezTo>
                  <a:pt x="928687" y="4762"/>
                  <a:pt x="1057715" y="2637"/>
                  <a:pt x="1185862" y="14287"/>
                </a:cubicBezTo>
                <a:cubicBezTo>
                  <a:pt x="1185867" y="14287"/>
                  <a:pt x="1293017" y="50006"/>
                  <a:pt x="1314450" y="57150"/>
                </a:cubicBezTo>
                <a:lnTo>
                  <a:pt x="1357312" y="71437"/>
                </a:lnTo>
                <a:cubicBezTo>
                  <a:pt x="1404138" y="102654"/>
                  <a:pt x="1383003" y="100012"/>
                  <a:pt x="1414462" y="100012"/>
                </a:cubicBezTo>
              </a:path>
            </a:pathLst>
          </a:custGeom>
          <a:noFill/>
          <a:ln w="57150" cap="flat" cmpd="sng" algn="ctr">
            <a:solidFill>
              <a:schemeClr val="accent4">
                <a:lumMod val="10000"/>
              </a:schemeClr>
            </a:solidFill>
            <a:prstDash val="solid"/>
            <a:round/>
            <a:headEnd type="none" w="med" len="med"/>
            <a:tailEnd type="none" w="med" len="med"/>
          </a:ln>
          <a:effectLst/>
        </p:spPr>
        <p:txBody>
          <a:bodyPr/>
          <a:lstStyle/>
          <a:p>
            <a:pPr eaLnBrk="0" hangingPunct="0">
              <a:defRPr/>
            </a:pPr>
            <a:endParaRPr lang="en-GB">
              <a:latin typeface="TUOS Stephenson" pitchFamily="-128" charset="0"/>
            </a:endParaRPr>
          </a:p>
        </p:txBody>
      </p:sp>
      <p:sp>
        <p:nvSpPr>
          <p:cNvPr id="17" name="Freeform 29">
            <a:extLst>
              <a:ext uri="{FF2B5EF4-FFF2-40B4-BE49-F238E27FC236}">
                <a16:creationId xmlns:a16="http://schemas.microsoft.com/office/drawing/2014/main" id="{7E5AE93F-B05E-4A5F-8D55-A4F02AEB1326}"/>
              </a:ext>
            </a:extLst>
          </p:cNvPr>
          <p:cNvSpPr/>
          <p:nvPr/>
        </p:nvSpPr>
        <p:spPr bwMode="auto">
          <a:xfrm>
            <a:off x="1274399" y="5467672"/>
            <a:ext cx="1938383" cy="258762"/>
          </a:xfrm>
          <a:custGeom>
            <a:avLst/>
            <a:gdLst>
              <a:gd name="connsiteX0" fmla="*/ 0 w 1785937"/>
              <a:gd name="connsiteY0" fmla="*/ 171450 h 258337"/>
              <a:gd name="connsiteX1" fmla="*/ 85725 w 1785937"/>
              <a:gd name="connsiteY1" fmla="*/ 128587 h 258337"/>
              <a:gd name="connsiteX2" fmla="*/ 142875 w 1785937"/>
              <a:gd name="connsiteY2" fmla="*/ 114300 h 258337"/>
              <a:gd name="connsiteX3" fmla="*/ 228600 w 1785937"/>
              <a:gd name="connsiteY3" fmla="*/ 85725 h 258337"/>
              <a:gd name="connsiteX4" fmla="*/ 314325 w 1785937"/>
              <a:gd name="connsiteY4" fmla="*/ 57150 h 258337"/>
              <a:gd name="connsiteX5" fmla="*/ 442912 w 1785937"/>
              <a:gd name="connsiteY5" fmla="*/ 14287 h 258337"/>
              <a:gd name="connsiteX6" fmla="*/ 485775 w 1785937"/>
              <a:gd name="connsiteY6" fmla="*/ 0 h 258337"/>
              <a:gd name="connsiteX7" fmla="*/ 942975 w 1785937"/>
              <a:gd name="connsiteY7" fmla="*/ 14287 h 258337"/>
              <a:gd name="connsiteX8" fmla="*/ 985837 w 1785937"/>
              <a:gd name="connsiteY8" fmla="*/ 42862 h 258337"/>
              <a:gd name="connsiteX9" fmla="*/ 1057275 w 1785937"/>
              <a:gd name="connsiteY9" fmla="*/ 57150 h 258337"/>
              <a:gd name="connsiteX10" fmla="*/ 1143000 w 1785937"/>
              <a:gd name="connsiteY10" fmla="*/ 85725 h 258337"/>
              <a:gd name="connsiteX11" fmla="*/ 1185862 w 1785937"/>
              <a:gd name="connsiteY11" fmla="*/ 100012 h 258337"/>
              <a:gd name="connsiteX12" fmla="*/ 1271587 w 1785937"/>
              <a:gd name="connsiteY12" fmla="*/ 157162 h 258337"/>
              <a:gd name="connsiteX13" fmla="*/ 1300162 w 1785937"/>
              <a:gd name="connsiteY13" fmla="*/ 200025 h 258337"/>
              <a:gd name="connsiteX14" fmla="*/ 1357312 w 1785937"/>
              <a:gd name="connsiteY14" fmla="*/ 214312 h 258337"/>
              <a:gd name="connsiteX15" fmla="*/ 1400175 w 1785937"/>
              <a:gd name="connsiteY15" fmla="*/ 228600 h 258337"/>
              <a:gd name="connsiteX16" fmla="*/ 1628775 w 1785937"/>
              <a:gd name="connsiteY16" fmla="*/ 257175 h 258337"/>
              <a:gd name="connsiteX17" fmla="*/ 1785937 w 1785937"/>
              <a:gd name="connsiteY17" fmla="*/ 257175 h 25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5937" h="258337">
                <a:moveTo>
                  <a:pt x="0" y="171450"/>
                </a:moveTo>
                <a:cubicBezTo>
                  <a:pt x="28575" y="157162"/>
                  <a:pt x="56062" y="140452"/>
                  <a:pt x="85725" y="128587"/>
                </a:cubicBezTo>
                <a:cubicBezTo>
                  <a:pt x="103957" y="121294"/>
                  <a:pt x="124067" y="119942"/>
                  <a:pt x="142875" y="114300"/>
                </a:cubicBezTo>
                <a:cubicBezTo>
                  <a:pt x="171725" y="105645"/>
                  <a:pt x="200025" y="95250"/>
                  <a:pt x="228600" y="85725"/>
                </a:cubicBezTo>
                <a:lnTo>
                  <a:pt x="314325" y="57150"/>
                </a:lnTo>
                <a:lnTo>
                  <a:pt x="442912" y="14287"/>
                </a:lnTo>
                <a:lnTo>
                  <a:pt x="485775" y="0"/>
                </a:lnTo>
                <a:cubicBezTo>
                  <a:pt x="638175" y="4762"/>
                  <a:pt x="791058" y="1266"/>
                  <a:pt x="942975" y="14287"/>
                </a:cubicBezTo>
                <a:cubicBezTo>
                  <a:pt x="960084" y="15753"/>
                  <a:pt x="969759" y="36833"/>
                  <a:pt x="985837" y="42862"/>
                </a:cubicBezTo>
                <a:cubicBezTo>
                  <a:pt x="1008575" y="51389"/>
                  <a:pt x="1033846" y="50760"/>
                  <a:pt x="1057275" y="57150"/>
                </a:cubicBezTo>
                <a:cubicBezTo>
                  <a:pt x="1086334" y="65075"/>
                  <a:pt x="1114425" y="76200"/>
                  <a:pt x="1143000" y="85725"/>
                </a:cubicBezTo>
                <a:lnTo>
                  <a:pt x="1185862" y="100012"/>
                </a:lnTo>
                <a:cubicBezTo>
                  <a:pt x="1214437" y="119062"/>
                  <a:pt x="1252537" y="128587"/>
                  <a:pt x="1271587" y="157162"/>
                </a:cubicBezTo>
                <a:cubicBezTo>
                  <a:pt x="1281112" y="171450"/>
                  <a:pt x="1285874" y="190500"/>
                  <a:pt x="1300162" y="200025"/>
                </a:cubicBezTo>
                <a:cubicBezTo>
                  <a:pt x="1316500" y="210917"/>
                  <a:pt x="1338431" y="208918"/>
                  <a:pt x="1357312" y="214312"/>
                </a:cubicBezTo>
                <a:cubicBezTo>
                  <a:pt x="1371793" y="218449"/>
                  <a:pt x="1385407" y="225646"/>
                  <a:pt x="1400175" y="228600"/>
                </a:cubicBezTo>
                <a:cubicBezTo>
                  <a:pt x="1436954" y="235956"/>
                  <a:pt x="1602370" y="255855"/>
                  <a:pt x="1628775" y="257175"/>
                </a:cubicBezTo>
                <a:cubicBezTo>
                  <a:pt x="1681097" y="259791"/>
                  <a:pt x="1733550" y="257175"/>
                  <a:pt x="1785937" y="257175"/>
                </a:cubicBezTo>
              </a:path>
            </a:pathLst>
          </a:custGeom>
          <a:noFill/>
          <a:ln w="57150" cap="flat" cmpd="sng" algn="ctr">
            <a:solidFill>
              <a:schemeClr val="accent5">
                <a:lumMod val="10000"/>
              </a:schemeClr>
            </a:solidFill>
            <a:prstDash val="solid"/>
            <a:round/>
            <a:headEnd type="none" w="med" len="med"/>
            <a:tailEnd type="none" w="med" len="med"/>
          </a:ln>
          <a:effectLst/>
        </p:spPr>
        <p:txBody>
          <a:bodyPr/>
          <a:lstStyle/>
          <a:p>
            <a:pPr eaLnBrk="0" hangingPunct="0">
              <a:defRPr/>
            </a:pPr>
            <a:endParaRPr lang="en-GB">
              <a:latin typeface="TUOS Stephenson" pitchFamily="-128" charset="0"/>
            </a:endParaRPr>
          </a:p>
        </p:txBody>
      </p:sp>
    </p:spTree>
    <p:extLst>
      <p:ext uri="{BB962C8B-B14F-4D97-AF65-F5344CB8AC3E}">
        <p14:creationId xmlns:p14="http://schemas.microsoft.com/office/powerpoint/2010/main" val="113737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DBFE5CE-EEA2-498C-B54A-AD064E1C27EC}"/>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2" name="Title 1">
            <a:extLst>
              <a:ext uri="{FF2B5EF4-FFF2-40B4-BE49-F238E27FC236}">
                <a16:creationId xmlns:a16="http://schemas.microsoft.com/office/drawing/2014/main" id="{27C10406-40E5-4158-B8E7-BA8ECF553C73}"/>
              </a:ext>
            </a:extLst>
          </p:cNvPr>
          <p:cNvSpPr>
            <a:spLocks noGrp="1"/>
          </p:cNvSpPr>
          <p:nvPr>
            <p:ph type="title"/>
          </p:nvPr>
        </p:nvSpPr>
        <p:spPr>
          <a:xfrm>
            <a:off x="14808" y="1010816"/>
            <a:ext cx="8229600" cy="762000"/>
          </a:xfrm>
        </p:spPr>
        <p:txBody>
          <a:bodyPr/>
          <a:lstStyle/>
          <a:p>
            <a:r>
              <a:rPr lang="en-US" dirty="0"/>
              <a:t>Our procedure</a:t>
            </a:r>
          </a:p>
        </p:txBody>
      </p:sp>
      <p:sp>
        <p:nvSpPr>
          <p:cNvPr id="6" name="Slide Number Placeholder 5">
            <a:extLst>
              <a:ext uri="{FF2B5EF4-FFF2-40B4-BE49-F238E27FC236}">
                <a16:creationId xmlns:a16="http://schemas.microsoft.com/office/drawing/2014/main" id="{F63FEBEE-B0EA-4F3B-96E7-BF0A3F5BFF5C}"/>
              </a:ext>
            </a:extLst>
          </p:cNvPr>
          <p:cNvSpPr>
            <a:spLocks noGrp="1"/>
          </p:cNvSpPr>
          <p:nvPr>
            <p:ph type="sldNum" sz="quarter" idx="12"/>
          </p:nvPr>
        </p:nvSpPr>
        <p:spPr/>
        <p:txBody>
          <a:bodyPr/>
          <a:lstStyle/>
          <a:p>
            <a:fld id="{22230EF6-6C13-413D-A541-8FA2732E8850}" type="slidenum">
              <a:rPr lang="en-GB" altLang="en-US" smtClean="0"/>
              <a:pPr/>
              <a:t>34</a:t>
            </a:fld>
            <a:endParaRPr lang="en-GB" altLang="en-US"/>
          </a:p>
        </p:txBody>
      </p:sp>
      <p:sp>
        <p:nvSpPr>
          <p:cNvPr id="5" name="Rectangle 4">
            <a:extLst>
              <a:ext uri="{FF2B5EF4-FFF2-40B4-BE49-F238E27FC236}">
                <a16:creationId xmlns:a16="http://schemas.microsoft.com/office/drawing/2014/main" id="{2260DF8F-5D2C-4098-B982-5D73213A6FE2}"/>
              </a:ext>
            </a:extLst>
          </p:cNvPr>
          <p:cNvSpPr/>
          <p:nvPr/>
        </p:nvSpPr>
        <p:spPr bwMode="auto">
          <a:xfrm>
            <a:off x="179512" y="1855073"/>
            <a:ext cx="2232248" cy="864096"/>
          </a:xfrm>
          <a:prstGeom prst="rect">
            <a:avLst/>
          </a:prstGeom>
          <a:solidFill>
            <a:srgbClr val="69D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Feature</a:t>
            </a:r>
          </a:p>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rgbClr val="000000"/>
                </a:solidFill>
                <a:latin typeface="Arial" panose="020B0604020202020204" pitchFamily="34" charset="0"/>
                <a:cs typeface="Arial" panose="020B0604020202020204" pitchFamily="34" charset="0"/>
              </a:rPr>
              <a:t>Computation</a:t>
            </a:r>
            <a:endParaRPr kumimoji="0" 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pic>
        <p:nvPicPr>
          <p:cNvPr id="13" name="Content Placeholder 9" descr="A screenshot of a cell phone&#10;&#10;Description automatically generated">
            <a:extLst>
              <a:ext uri="{FF2B5EF4-FFF2-40B4-BE49-F238E27FC236}">
                <a16:creationId xmlns:a16="http://schemas.microsoft.com/office/drawing/2014/main" id="{D26E9B2C-5ADB-4B82-859C-6BB32B14EC7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504" y="2858298"/>
            <a:ext cx="5614922" cy="3999702"/>
          </a:xfrm>
        </p:spPr>
      </p:pic>
      <p:pic>
        <p:nvPicPr>
          <p:cNvPr id="8" name="Picture 7" descr="A close up of a clock&#10;&#10;Description automatically generated">
            <a:extLst>
              <a:ext uri="{FF2B5EF4-FFF2-40B4-BE49-F238E27FC236}">
                <a16:creationId xmlns:a16="http://schemas.microsoft.com/office/drawing/2014/main" id="{977D1EA2-2E3F-4EF5-9C5B-9F14674A03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688" y="4149080"/>
            <a:ext cx="2252477" cy="2252477"/>
          </a:xfrm>
          <a:prstGeom prst="rect">
            <a:avLst/>
          </a:prstGeom>
        </p:spPr>
      </p:pic>
      <p:sp>
        <p:nvSpPr>
          <p:cNvPr id="9" name="Rectangle 8">
            <a:extLst>
              <a:ext uri="{FF2B5EF4-FFF2-40B4-BE49-F238E27FC236}">
                <a16:creationId xmlns:a16="http://schemas.microsoft.com/office/drawing/2014/main" id="{4BA012A5-7019-49FB-9B83-80025BA2131D}"/>
              </a:ext>
            </a:extLst>
          </p:cNvPr>
          <p:cNvSpPr/>
          <p:nvPr/>
        </p:nvSpPr>
        <p:spPr>
          <a:xfrm>
            <a:off x="6071592" y="2965673"/>
            <a:ext cx="2843808" cy="1200329"/>
          </a:xfrm>
          <a:prstGeom prst="rect">
            <a:avLst/>
          </a:prstGeom>
        </p:spPr>
        <p:txBody>
          <a:bodyPr wrap="square">
            <a:spAutoFit/>
          </a:bodyPr>
          <a:lstStyle/>
          <a:p>
            <a:pPr algn="ctr" eaLnBrk="0" hangingPunct="0"/>
            <a:r>
              <a:rPr lang="en-US" b="1" dirty="0">
                <a:solidFill>
                  <a:srgbClr val="000000"/>
                </a:solidFill>
                <a:latin typeface="Arial" panose="020B0604020202020204" pitchFamily="34" charset="0"/>
                <a:cs typeface="Arial" panose="020B0604020202020204" pitchFamily="34" charset="0"/>
              </a:rPr>
              <a:t>Example:</a:t>
            </a:r>
          </a:p>
          <a:p>
            <a:pPr algn="ctr" eaLnBrk="0" hangingPunct="0"/>
            <a:r>
              <a:rPr lang="en-US" b="1" dirty="0">
                <a:solidFill>
                  <a:srgbClr val="000000"/>
                </a:solidFill>
                <a:latin typeface="Arial" panose="020B0604020202020204" pitchFamily="34" charset="0"/>
                <a:cs typeface="Arial" panose="020B0604020202020204" pitchFamily="34" charset="0"/>
              </a:rPr>
              <a:t>Average distance</a:t>
            </a:r>
          </a:p>
          <a:p>
            <a:pPr algn="ctr" eaLnBrk="0" hangingPunct="0"/>
            <a:r>
              <a:rPr lang="en-US" b="1" dirty="0">
                <a:solidFill>
                  <a:srgbClr val="000000"/>
                </a:solidFill>
                <a:latin typeface="Arial" panose="020B0604020202020204" pitchFamily="34" charset="0"/>
                <a:cs typeface="Arial" panose="020B0604020202020204" pitchFamily="34" charset="0"/>
              </a:rPr>
              <a:t>to center</a:t>
            </a:r>
          </a:p>
        </p:txBody>
      </p:sp>
    </p:spTree>
    <p:extLst>
      <p:ext uri="{BB962C8B-B14F-4D97-AF65-F5344CB8AC3E}">
        <p14:creationId xmlns:p14="http://schemas.microsoft.com/office/powerpoint/2010/main" val="654607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DBFE5CE-EEA2-498C-B54A-AD064E1C27EC}"/>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2" name="Title 1">
            <a:extLst>
              <a:ext uri="{FF2B5EF4-FFF2-40B4-BE49-F238E27FC236}">
                <a16:creationId xmlns:a16="http://schemas.microsoft.com/office/drawing/2014/main" id="{27C10406-40E5-4158-B8E7-BA8ECF553C73}"/>
              </a:ext>
            </a:extLst>
          </p:cNvPr>
          <p:cNvSpPr>
            <a:spLocks noGrp="1"/>
          </p:cNvSpPr>
          <p:nvPr>
            <p:ph type="title"/>
          </p:nvPr>
        </p:nvSpPr>
        <p:spPr>
          <a:xfrm>
            <a:off x="14808" y="1010816"/>
            <a:ext cx="8229600" cy="762000"/>
          </a:xfrm>
        </p:spPr>
        <p:txBody>
          <a:bodyPr/>
          <a:lstStyle/>
          <a:p>
            <a:r>
              <a:rPr lang="en-US" dirty="0"/>
              <a:t>Our procedure</a:t>
            </a:r>
          </a:p>
        </p:txBody>
      </p:sp>
      <p:sp>
        <p:nvSpPr>
          <p:cNvPr id="6" name="Slide Number Placeholder 5">
            <a:extLst>
              <a:ext uri="{FF2B5EF4-FFF2-40B4-BE49-F238E27FC236}">
                <a16:creationId xmlns:a16="http://schemas.microsoft.com/office/drawing/2014/main" id="{F63FEBEE-B0EA-4F3B-96E7-BF0A3F5BFF5C}"/>
              </a:ext>
            </a:extLst>
          </p:cNvPr>
          <p:cNvSpPr>
            <a:spLocks noGrp="1"/>
          </p:cNvSpPr>
          <p:nvPr>
            <p:ph type="sldNum" sz="quarter" idx="12"/>
          </p:nvPr>
        </p:nvSpPr>
        <p:spPr/>
        <p:txBody>
          <a:bodyPr/>
          <a:lstStyle/>
          <a:p>
            <a:fld id="{22230EF6-6C13-413D-A541-8FA2732E8850}" type="slidenum">
              <a:rPr lang="en-GB" altLang="en-US" smtClean="0"/>
              <a:pPr/>
              <a:t>35</a:t>
            </a:fld>
            <a:endParaRPr lang="en-GB" altLang="en-US"/>
          </a:p>
        </p:txBody>
      </p:sp>
      <p:sp>
        <p:nvSpPr>
          <p:cNvPr id="5" name="Rectangle 4">
            <a:extLst>
              <a:ext uri="{FF2B5EF4-FFF2-40B4-BE49-F238E27FC236}">
                <a16:creationId xmlns:a16="http://schemas.microsoft.com/office/drawing/2014/main" id="{2260DF8F-5D2C-4098-B982-5D73213A6FE2}"/>
              </a:ext>
            </a:extLst>
          </p:cNvPr>
          <p:cNvSpPr/>
          <p:nvPr/>
        </p:nvSpPr>
        <p:spPr bwMode="auto">
          <a:xfrm>
            <a:off x="179512" y="1855073"/>
            <a:ext cx="2232248" cy="864096"/>
          </a:xfrm>
          <a:prstGeom prst="rect">
            <a:avLst/>
          </a:prstGeom>
          <a:solidFill>
            <a:srgbClr val="FF71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rgbClr val="000000"/>
                </a:solidFill>
                <a:latin typeface="Arial" panose="020B0604020202020204" pitchFamily="34" charset="0"/>
                <a:cs typeface="Arial" panose="020B0604020202020204" pitchFamily="34" charset="0"/>
              </a:rPr>
              <a:t>Partial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Labelling</a:t>
            </a:r>
          </a:p>
        </p:txBody>
      </p:sp>
      <p:pic>
        <p:nvPicPr>
          <p:cNvPr id="11" name="Picture 10" descr="A picture containing pool ball, room&#10;&#10;Description automatically generated">
            <a:extLst>
              <a:ext uri="{FF2B5EF4-FFF2-40B4-BE49-F238E27FC236}">
                <a16:creationId xmlns:a16="http://schemas.microsoft.com/office/drawing/2014/main" id="{3CD2D68D-720F-4ECF-8B48-6881FA500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0499" y="2428999"/>
            <a:ext cx="3419802" cy="4068688"/>
          </a:xfrm>
          <a:prstGeom prst="rect">
            <a:avLst/>
          </a:prstGeom>
        </p:spPr>
      </p:pic>
      <p:sp>
        <p:nvSpPr>
          <p:cNvPr id="8" name="Content Placeholder 2">
            <a:extLst>
              <a:ext uri="{FF2B5EF4-FFF2-40B4-BE49-F238E27FC236}">
                <a16:creationId xmlns:a16="http://schemas.microsoft.com/office/drawing/2014/main" id="{B2848244-DB50-4677-9F85-148C2C940D9A}"/>
              </a:ext>
            </a:extLst>
          </p:cNvPr>
          <p:cNvSpPr txBox="1">
            <a:spLocks/>
          </p:cNvSpPr>
          <p:nvPr/>
        </p:nvSpPr>
        <p:spPr bwMode="auto">
          <a:xfrm>
            <a:off x="251520" y="3227941"/>
            <a:ext cx="4724365" cy="123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r>
              <a:rPr lang="en-US" sz="2400" kern="0" dirty="0"/>
              <a:t>8%-12% of the dataset needs to be labelled.</a:t>
            </a:r>
          </a:p>
        </p:txBody>
      </p:sp>
    </p:spTree>
    <p:extLst>
      <p:ext uri="{BB962C8B-B14F-4D97-AF65-F5344CB8AC3E}">
        <p14:creationId xmlns:p14="http://schemas.microsoft.com/office/powerpoint/2010/main" val="1052068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DBFE5CE-EEA2-498C-B54A-AD064E1C27EC}"/>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2" name="Title 1">
            <a:extLst>
              <a:ext uri="{FF2B5EF4-FFF2-40B4-BE49-F238E27FC236}">
                <a16:creationId xmlns:a16="http://schemas.microsoft.com/office/drawing/2014/main" id="{27C10406-40E5-4158-B8E7-BA8ECF553C73}"/>
              </a:ext>
            </a:extLst>
          </p:cNvPr>
          <p:cNvSpPr>
            <a:spLocks noGrp="1"/>
          </p:cNvSpPr>
          <p:nvPr>
            <p:ph type="title"/>
          </p:nvPr>
        </p:nvSpPr>
        <p:spPr>
          <a:xfrm>
            <a:off x="14808" y="1010816"/>
            <a:ext cx="8229600" cy="762000"/>
          </a:xfrm>
        </p:spPr>
        <p:txBody>
          <a:bodyPr/>
          <a:lstStyle/>
          <a:p>
            <a:r>
              <a:rPr lang="en-US" dirty="0"/>
              <a:t>Our procedure</a:t>
            </a:r>
          </a:p>
        </p:txBody>
      </p:sp>
      <p:sp>
        <p:nvSpPr>
          <p:cNvPr id="6" name="Slide Number Placeholder 5">
            <a:extLst>
              <a:ext uri="{FF2B5EF4-FFF2-40B4-BE49-F238E27FC236}">
                <a16:creationId xmlns:a16="http://schemas.microsoft.com/office/drawing/2014/main" id="{F63FEBEE-B0EA-4F3B-96E7-BF0A3F5BFF5C}"/>
              </a:ext>
            </a:extLst>
          </p:cNvPr>
          <p:cNvSpPr>
            <a:spLocks noGrp="1"/>
          </p:cNvSpPr>
          <p:nvPr>
            <p:ph type="sldNum" sz="quarter" idx="12"/>
          </p:nvPr>
        </p:nvSpPr>
        <p:spPr/>
        <p:txBody>
          <a:bodyPr/>
          <a:lstStyle/>
          <a:p>
            <a:fld id="{22230EF6-6C13-413D-A541-8FA2732E8850}" type="slidenum">
              <a:rPr lang="en-GB" altLang="en-US" smtClean="0"/>
              <a:pPr/>
              <a:t>36</a:t>
            </a:fld>
            <a:endParaRPr lang="en-GB" altLang="en-US"/>
          </a:p>
        </p:txBody>
      </p:sp>
      <p:sp>
        <p:nvSpPr>
          <p:cNvPr id="5" name="Rectangle 4">
            <a:extLst>
              <a:ext uri="{FF2B5EF4-FFF2-40B4-BE49-F238E27FC236}">
                <a16:creationId xmlns:a16="http://schemas.microsoft.com/office/drawing/2014/main" id="{2260DF8F-5D2C-4098-B982-5D73213A6FE2}"/>
              </a:ext>
            </a:extLst>
          </p:cNvPr>
          <p:cNvSpPr/>
          <p:nvPr/>
        </p:nvSpPr>
        <p:spPr bwMode="auto">
          <a:xfrm>
            <a:off x="179512" y="1855073"/>
            <a:ext cx="2232248" cy="864096"/>
          </a:xfrm>
          <a:prstGeom prst="rect">
            <a:avLst/>
          </a:prstGeom>
          <a:solidFill>
            <a:srgbClr val="69D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b="1" dirty="0">
              <a:solidFill>
                <a:srgbClr val="000000"/>
              </a:solidFill>
              <a:latin typeface="Arial" panose="020B0604020202020204" pitchFamily="34" charset="0"/>
              <a:cs typeface="Arial" panose="020B0604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rgbClr val="000000"/>
                </a:solidFill>
                <a:latin typeface="Arial" panose="020B0604020202020204" pitchFamily="34" charset="0"/>
                <a:cs typeface="Arial" panose="020B0604020202020204" pitchFamily="34" charset="0"/>
              </a:rPr>
              <a:t>Classification</a:t>
            </a:r>
            <a:endParaRPr kumimoji="0" 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27C5919-9EB5-4752-AD91-0C035D6432EC}"/>
              </a:ext>
            </a:extLst>
          </p:cNvPr>
          <p:cNvGrpSpPr/>
          <p:nvPr/>
        </p:nvGrpSpPr>
        <p:grpSpPr>
          <a:xfrm>
            <a:off x="6444208" y="1893195"/>
            <a:ext cx="2328677" cy="2200240"/>
            <a:chOff x="6444208" y="1893195"/>
            <a:chExt cx="2328677" cy="2200240"/>
          </a:xfrm>
        </p:grpSpPr>
        <p:pic>
          <p:nvPicPr>
            <p:cNvPr id="8" name="Picture 7">
              <a:extLst>
                <a:ext uri="{FF2B5EF4-FFF2-40B4-BE49-F238E27FC236}">
                  <a16:creationId xmlns:a16="http://schemas.microsoft.com/office/drawing/2014/main" id="{951BAE3D-B6CF-44EC-A548-044F34BB2F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2270727"/>
              <a:ext cx="2328677" cy="1822708"/>
            </a:xfrm>
            <a:prstGeom prst="rect">
              <a:avLst/>
            </a:prstGeom>
          </p:spPr>
        </p:pic>
        <p:sp>
          <p:nvSpPr>
            <p:cNvPr id="16" name="Content Placeholder 2">
              <a:extLst>
                <a:ext uri="{FF2B5EF4-FFF2-40B4-BE49-F238E27FC236}">
                  <a16:creationId xmlns:a16="http://schemas.microsoft.com/office/drawing/2014/main" id="{AE77DA1E-2523-4883-B286-6F198416F9C9}"/>
                </a:ext>
              </a:extLst>
            </p:cNvPr>
            <p:cNvSpPr txBox="1">
              <a:spLocks/>
            </p:cNvSpPr>
            <p:nvPr/>
          </p:nvSpPr>
          <p:spPr bwMode="auto">
            <a:xfrm>
              <a:off x="6902192" y="1893195"/>
              <a:ext cx="1412707"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pPr marL="0" indent="0">
                <a:buNone/>
              </a:pPr>
              <a:r>
                <a:rPr lang="en-US" sz="2000" b="1" kern="0" dirty="0">
                  <a:solidFill>
                    <a:srgbClr val="002060"/>
                  </a:solidFill>
                  <a:latin typeface="Arial" panose="020B0604020202020204" pitchFamily="34" charset="0"/>
                  <a:cs typeface="Arial" panose="020B0604020202020204" pitchFamily="34" charset="0"/>
                </a:rPr>
                <a:t>4 clusters</a:t>
              </a:r>
            </a:p>
          </p:txBody>
        </p:sp>
      </p:grpSp>
      <p:grpSp>
        <p:nvGrpSpPr>
          <p:cNvPr id="23" name="Group 22">
            <a:extLst>
              <a:ext uri="{FF2B5EF4-FFF2-40B4-BE49-F238E27FC236}">
                <a16:creationId xmlns:a16="http://schemas.microsoft.com/office/drawing/2014/main" id="{97B8308E-11F1-4BC7-80BF-E809E11D979B}"/>
              </a:ext>
            </a:extLst>
          </p:cNvPr>
          <p:cNvGrpSpPr/>
          <p:nvPr/>
        </p:nvGrpSpPr>
        <p:grpSpPr>
          <a:xfrm>
            <a:off x="6444208" y="4395540"/>
            <a:ext cx="2356393" cy="2201812"/>
            <a:chOff x="6444208" y="4395540"/>
            <a:chExt cx="2356393" cy="2201812"/>
          </a:xfrm>
        </p:grpSpPr>
        <p:pic>
          <p:nvPicPr>
            <p:cNvPr id="12" name="Picture 11">
              <a:extLst>
                <a:ext uri="{FF2B5EF4-FFF2-40B4-BE49-F238E27FC236}">
                  <a16:creationId xmlns:a16="http://schemas.microsoft.com/office/drawing/2014/main" id="{DF895498-DCAD-4739-A95A-437A94AA2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4774644"/>
              <a:ext cx="2328677" cy="1822708"/>
            </a:xfrm>
            <a:prstGeom prst="rect">
              <a:avLst/>
            </a:prstGeom>
          </p:spPr>
        </p:pic>
        <p:sp>
          <p:nvSpPr>
            <p:cNvPr id="17" name="Content Placeholder 2">
              <a:extLst>
                <a:ext uri="{FF2B5EF4-FFF2-40B4-BE49-F238E27FC236}">
                  <a16:creationId xmlns:a16="http://schemas.microsoft.com/office/drawing/2014/main" id="{DD90636B-F3A0-489D-BA2C-FC12259B3D35}"/>
                </a:ext>
              </a:extLst>
            </p:cNvPr>
            <p:cNvSpPr txBox="1">
              <a:spLocks/>
            </p:cNvSpPr>
            <p:nvPr/>
          </p:nvSpPr>
          <p:spPr bwMode="auto">
            <a:xfrm>
              <a:off x="6960475" y="4395540"/>
              <a:ext cx="1412707"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pPr marL="0" indent="0">
                <a:buNone/>
              </a:pPr>
              <a:r>
                <a:rPr lang="en-US" sz="2000" b="1" kern="0" dirty="0">
                  <a:solidFill>
                    <a:srgbClr val="002060"/>
                  </a:solidFill>
                  <a:latin typeface="Arial" panose="020B0604020202020204" pitchFamily="34" charset="0"/>
                  <a:cs typeface="Arial" panose="020B0604020202020204" pitchFamily="34" charset="0"/>
                </a:rPr>
                <a:t>2 classes</a:t>
              </a:r>
            </a:p>
          </p:txBody>
        </p:sp>
        <p:sp>
          <p:nvSpPr>
            <p:cNvPr id="13" name="Oval 12">
              <a:extLst>
                <a:ext uri="{FF2B5EF4-FFF2-40B4-BE49-F238E27FC236}">
                  <a16:creationId xmlns:a16="http://schemas.microsoft.com/office/drawing/2014/main" id="{8F90942E-00AB-4A9B-AD10-BFE788E66843}"/>
                </a:ext>
              </a:extLst>
            </p:cNvPr>
            <p:cNvSpPr/>
            <p:nvPr/>
          </p:nvSpPr>
          <p:spPr bwMode="auto">
            <a:xfrm>
              <a:off x="6600435" y="5685998"/>
              <a:ext cx="792088" cy="742941"/>
            </a:xfrm>
            <a:prstGeom prst="ellipse">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18" name="Oval 17">
              <a:extLst>
                <a:ext uri="{FF2B5EF4-FFF2-40B4-BE49-F238E27FC236}">
                  <a16:creationId xmlns:a16="http://schemas.microsoft.com/office/drawing/2014/main" id="{807EA159-E394-4B17-8095-7D8ED599C79C}"/>
                </a:ext>
              </a:extLst>
            </p:cNvPr>
            <p:cNvSpPr/>
            <p:nvPr/>
          </p:nvSpPr>
          <p:spPr bwMode="auto">
            <a:xfrm>
              <a:off x="7966492" y="4774644"/>
              <a:ext cx="834109" cy="782355"/>
            </a:xfrm>
            <a:prstGeom prst="ellipse">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19" name="Rectangle: Rounded Corners 18">
              <a:extLst>
                <a:ext uri="{FF2B5EF4-FFF2-40B4-BE49-F238E27FC236}">
                  <a16:creationId xmlns:a16="http://schemas.microsoft.com/office/drawing/2014/main" id="{DCD20D9D-2543-482E-A4D4-A6EDB7C51964}"/>
                </a:ext>
              </a:extLst>
            </p:cNvPr>
            <p:cNvSpPr/>
            <p:nvPr/>
          </p:nvSpPr>
          <p:spPr bwMode="auto">
            <a:xfrm>
              <a:off x="7318419" y="5383114"/>
              <a:ext cx="866191" cy="701022"/>
            </a:xfrm>
            <a:prstGeom prst="roundRect">
              <a:avLst/>
            </a:prstGeom>
            <a:noFill/>
            <a:ln w="3810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20" name="Rectangle: Rounded Corners 19">
              <a:extLst>
                <a:ext uri="{FF2B5EF4-FFF2-40B4-BE49-F238E27FC236}">
                  <a16:creationId xmlns:a16="http://schemas.microsoft.com/office/drawing/2014/main" id="{08B0D55A-5001-4982-8053-143F54DF733D}"/>
                </a:ext>
              </a:extLst>
            </p:cNvPr>
            <p:cNvSpPr/>
            <p:nvPr/>
          </p:nvSpPr>
          <p:spPr bwMode="auto">
            <a:xfrm>
              <a:off x="6538536" y="4754840"/>
              <a:ext cx="866191" cy="701022"/>
            </a:xfrm>
            <a:prstGeom prst="roundRect">
              <a:avLst/>
            </a:prstGeom>
            <a:noFill/>
            <a:ln w="3810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grpSp>
      <p:sp>
        <p:nvSpPr>
          <p:cNvPr id="21" name="Content Placeholder 2">
            <a:extLst>
              <a:ext uri="{FF2B5EF4-FFF2-40B4-BE49-F238E27FC236}">
                <a16:creationId xmlns:a16="http://schemas.microsoft.com/office/drawing/2014/main" id="{2FDCD75E-70B5-42CD-ACD7-1E1EDB9E0EC0}"/>
              </a:ext>
            </a:extLst>
          </p:cNvPr>
          <p:cNvSpPr txBox="1">
            <a:spLocks/>
          </p:cNvSpPr>
          <p:nvPr/>
        </p:nvSpPr>
        <p:spPr bwMode="auto">
          <a:xfrm>
            <a:off x="14808" y="2819242"/>
            <a:ext cx="4269160" cy="291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r>
              <a:rPr lang="en-US" sz="2400" kern="0" dirty="0"/>
              <a:t>Multiple clusters can belong to the same class.</a:t>
            </a:r>
          </a:p>
          <a:p>
            <a:r>
              <a:rPr lang="en-US" sz="2400" kern="0" dirty="0"/>
              <a:t>Not all MUST-LINK constraints can be satisfied.</a:t>
            </a:r>
          </a:p>
          <a:p>
            <a:r>
              <a:rPr lang="en-US" sz="2400" kern="0" dirty="0"/>
              <a:t>MUST-LINK constraints can have negative impact on clustering.</a:t>
            </a:r>
          </a:p>
        </p:txBody>
      </p:sp>
    </p:spTree>
    <p:extLst>
      <p:ext uri="{BB962C8B-B14F-4D97-AF65-F5344CB8AC3E}">
        <p14:creationId xmlns:p14="http://schemas.microsoft.com/office/powerpoint/2010/main" val="210400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DBFE5CE-EEA2-498C-B54A-AD064E1C27EC}"/>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2" name="Title 1">
            <a:extLst>
              <a:ext uri="{FF2B5EF4-FFF2-40B4-BE49-F238E27FC236}">
                <a16:creationId xmlns:a16="http://schemas.microsoft.com/office/drawing/2014/main" id="{27C10406-40E5-4158-B8E7-BA8ECF553C73}"/>
              </a:ext>
            </a:extLst>
          </p:cNvPr>
          <p:cNvSpPr>
            <a:spLocks noGrp="1"/>
          </p:cNvSpPr>
          <p:nvPr>
            <p:ph type="title"/>
          </p:nvPr>
        </p:nvSpPr>
        <p:spPr>
          <a:xfrm>
            <a:off x="14808" y="1010816"/>
            <a:ext cx="8229600" cy="762000"/>
          </a:xfrm>
        </p:spPr>
        <p:txBody>
          <a:bodyPr/>
          <a:lstStyle/>
          <a:p>
            <a:r>
              <a:rPr lang="en-US" dirty="0"/>
              <a:t>Our procedure</a:t>
            </a:r>
          </a:p>
        </p:txBody>
      </p:sp>
      <p:sp>
        <p:nvSpPr>
          <p:cNvPr id="6" name="Slide Number Placeholder 5">
            <a:extLst>
              <a:ext uri="{FF2B5EF4-FFF2-40B4-BE49-F238E27FC236}">
                <a16:creationId xmlns:a16="http://schemas.microsoft.com/office/drawing/2014/main" id="{F63FEBEE-B0EA-4F3B-96E7-BF0A3F5BFF5C}"/>
              </a:ext>
            </a:extLst>
          </p:cNvPr>
          <p:cNvSpPr>
            <a:spLocks noGrp="1"/>
          </p:cNvSpPr>
          <p:nvPr>
            <p:ph type="sldNum" sz="quarter" idx="12"/>
          </p:nvPr>
        </p:nvSpPr>
        <p:spPr/>
        <p:txBody>
          <a:bodyPr/>
          <a:lstStyle/>
          <a:p>
            <a:fld id="{22230EF6-6C13-413D-A541-8FA2732E8850}" type="slidenum">
              <a:rPr lang="en-GB" altLang="en-US" smtClean="0"/>
              <a:pPr/>
              <a:t>37</a:t>
            </a:fld>
            <a:endParaRPr lang="en-GB" altLang="en-US"/>
          </a:p>
        </p:txBody>
      </p:sp>
      <p:sp>
        <p:nvSpPr>
          <p:cNvPr id="5" name="Rectangle 4">
            <a:extLst>
              <a:ext uri="{FF2B5EF4-FFF2-40B4-BE49-F238E27FC236}">
                <a16:creationId xmlns:a16="http://schemas.microsoft.com/office/drawing/2014/main" id="{2260DF8F-5D2C-4098-B982-5D73213A6FE2}"/>
              </a:ext>
            </a:extLst>
          </p:cNvPr>
          <p:cNvSpPr/>
          <p:nvPr/>
        </p:nvSpPr>
        <p:spPr bwMode="auto">
          <a:xfrm>
            <a:off x="179512" y="1855073"/>
            <a:ext cx="2232248" cy="864096"/>
          </a:xfrm>
          <a:prstGeom prst="rect">
            <a:avLst/>
          </a:prstGeom>
          <a:solidFill>
            <a:srgbClr val="69D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b="1" dirty="0">
              <a:solidFill>
                <a:srgbClr val="000000"/>
              </a:solidFill>
              <a:latin typeface="Arial" panose="020B0604020202020204" pitchFamily="34" charset="0"/>
              <a:cs typeface="Arial" panose="020B0604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rgbClr val="000000"/>
                </a:solidFill>
                <a:latin typeface="Arial" panose="020B0604020202020204" pitchFamily="34" charset="0"/>
                <a:cs typeface="Arial" panose="020B0604020202020204" pitchFamily="34" charset="0"/>
              </a:rPr>
              <a:t>Classification</a:t>
            </a:r>
            <a:endParaRPr kumimoji="0" 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pic>
        <p:nvPicPr>
          <p:cNvPr id="4" name="Picture 3" descr="A close up of a sign&#10;&#10;Description automatically generated">
            <a:extLst>
              <a:ext uri="{FF2B5EF4-FFF2-40B4-BE49-F238E27FC236}">
                <a16:creationId xmlns:a16="http://schemas.microsoft.com/office/drawing/2014/main" id="{EF7C7AFF-6E4A-4A32-A2A7-5AD75743C8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2952" y="1680293"/>
            <a:ext cx="4032448" cy="4998556"/>
          </a:xfrm>
          <a:prstGeom prst="rect">
            <a:avLst/>
          </a:prstGeom>
        </p:spPr>
      </p:pic>
      <p:sp>
        <p:nvSpPr>
          <p:cNvPr id="13" name="Content Placeholder 2">
            <a:extLst>
              <a:ext uri="{FF2B5EF4-FFF2-40B4-BE49-F238E27FC236}">
                <a16:creationId xmlns:a16="http://schemas.microsoft.com/office/drawing/2014/main" id="{AF85EED3-0A03-4D43-B6DF-E8142BA27D60}"/>
              </a:ext>
            </a:extLst>
          </p:cNvPr>
          <p:cNvSpPr txBox="1">
            <a:spLocks/>
          </p:cNvSpPr>
          <p:nvPr/>
        </p:nvSpPr>
        <p:spPr bwMode="auto">
          <a:xfrm>
            <a:off x="179512" y="2903430"/>
            <a:ext cx="4724365" cy="123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r>
              <a:rPr lang="en-US" sz="2800" kern="0" dirty="0"/>
              <a:t>2-stage clustering.</a:t>
            </a:r>
          </a:p>
        </p:txBody>
      </p:sp>
    </p:spTree>
    <p:extLst>
      <p:ext uri="{BB962C8B-B14F-4D97-AF65-F5344CB8AC3E}">
        <p14:creationId xmlns:p14="http://schemas.microsoft.com/office/powerpoint/2010/main" val="2539159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1580CF-73E0-47F5-917E-7AFC417B9518}"/>
              </a:ext>
            </a:extLst>
          </p:cNvPr>
          <p:cNvSpPr>
            <a:spLocks noGrp="1"/>
          </p:cNvSpPr>
          <p:nvPr>
            <p:ph type="sldNum" sz="quarter" idx="12"/>
          </p:nvPr>
        </p:nvSpPr>
        <p:spPr/>
        <p:txBody>
          <a:bodyPr/>
          <a:lstStyle/>
          <a:p>
            <a:fld id="{22230EF6-6C13-413D-A541-8FA2732E8850}" type="slidenum">
              <a:rPr lang="en-GB" altLang="en-US" smtClean="0"/>
              <a:pPr/>
              <a:t>38</a:t>
            </a:fld>
            <a:endParaRPr lang="en-GB" altLang="en-US"/>
          </a:p>
        </p:txBody>
      </p:sp>
      <p:sp>
        <p:nvSpPr>
          <p:cNvPr id="11" name="Title 1">
            <a:extLst>
              <a:ext uri="{FF2B5EF4-FFF2-40B4-BE49-F238E27FC236}">
                <a16:creationId xmlns:a16="http://schemas.microsoft.com/office/drawing/2014/main" id="{55A05FE4-F582-4B3A-832E-5118672A7756}"/>
              </a:ext>
            </a:extLst>
          </p:cNvPr>
          <p:cNvSpPr>
            <a:spLocks noGrp="1"/>
          </p:cNvSpPr>
          <p:nvPr>
            <p:ph type="title"/>
          </p:nvPr>
        </p:nvSpPr>
        <p:spPr>
          <a:xfrm>
            <a:off x="0" y="1023546"/>
            <a:ext cx="6588224" cy="533246"/>
          </a:xfrm>
        </p:spPr>
        <p:txBody>
          <a:bodyPr/>
          <a:lstStyle/>
          <a:p>
            <a:r>
              <a:rPr lang="en-US" dirty="0"/>
              <a:t>How do we estimate K?</a:t>
            </a:r>
          </a:p>
        </p:txBody>
      </p:sp>
      <p:pic>
        <p:nvPicPr>
          <p:cNvPr id="2" name="Picture 1">
            <a:extLst>
              <a:ext uri="{FF2B5EF4-FFF2-40B4-BE49-F238E27FC236}">
                <a16:creationId xmlns:a16="http://schemas.microsoft.com/office/drawing/2014/main" id="{0EA3AC26-CF32-49E4-A3B3-965A6E7B44D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38666" y="1983401"/>
            <a:ext cx="7866667" cy="4514286"/>
          </a:xfrm>
          <a:prstGeom prst="rect">
            <a:avLst/>
          </a:prstGeom>
        </p:spPr>
      </p:pic>
      <p:sp>
        <p:nvSpPr>
          <p:cNvPr id="31" name="TextBox 30">
            <a:extLst>
              <a:ext uri="{FF2B5EF4-FFF2-40B4-BE49-F238E27FC236}">
                <a16:creationId xmlns:a16="http://schemas.microsoft.com/office/drawing/2014/main" id="{237D0968-53E6-4853-9DFD-C590CB983755}"/>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grpSp>
        <p:nvGrpSpPr>
          <p:cNvPr id="8" name="Group 7">
            <a:extLst>
              <a:ext uri="{FF2B5EF4-FFF2-40B4-BE49-F238E27FC236}">
                <a16:creationId xmlns:a16="http://schemas.microsoft.com/office/drawing/2014/main" id="{3E35E67D-4F81-4B36-A1F6-A1D12B220D60}"/>
              </a:ext>
            </a:extLst>
          </p:cNvPr>
          <p:cNvGrpSpPr/>
          <p:nvPr/>
        </p:nvGrpSpPr>
        <p:grpSpPr>
          <a:xfrm>
            <a:off x="4934681" y="1635782"/>
            <a:ext cx="1313687" cy="1763779"/>
            <a:chOff x="4934681" y="1635782"/>
            <a:chExt cx="1313687" cy="1763779"/>
          </a:xfrm>
        </p:grpSpPr>
        <p:cxnSp>
          <p:nvCxnSpPr>
            <p:cNvPr id="4" name="Straight Arrow Connector 3">
              <a:extLst>
                <a:ext uri="{FF2B5EF4-FFF2-40B4-BE49-F238E27FC236}">
                  <a16:creationId xmlns:a16="http://schemas.microsoft.com/office/drawing/2014/main" id="{D70E6A0E-FD32-45D2-BFFC-898C97B56F84}"/>
                </a:ext>
              </a:extLst>
            </p:cNvPr>
            <p:cNvCxnSpPr>
              <a:cxnSpLocks/>
            </p:cNvCxnSpPr>
            <p:nvPr/>
          </p:nvCxnSpPr>
          <p:spPr bwMode="auto">
            <a:xfrm flipV="1">
              <a:off x="4934681" y="2060848"/>
              <a:ext cx="933463" cy="1338713"/>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7" name="Rectangle 6">
              <a:extLst>
                <a:ext uri="{FF2B5EF4-FFF2-40B4-BE49-F238E27FC236}">
                  <a16:creationId xmlns:a16="http://schemas.microsoft.com/office/drawing/2014/main" id="{5DEC54E7-19CC-4068-AF1A-5BC2C622FB63}"/>
                </a:ext>
              </a:extLst>
            </p:cNvPr>
            <p:cNvSpPr/>
            <p:nvPr/>
          </p:nvSpPr>
          <p:spPr>
            <a:xfrm>
              <a:off x="5568374" y="1635782"/>
              <a:ext cx="679994" cy="461665"/>
            </a:xfrm>
            <a:prstGeom prst="rect">
              <a:avLst/>
            </a:prstGeom>
          </p:spPr>
          <p:txBody>
            <a:bodyPr wrap="none">
              <a:spAutoFit/>
            </a:bodyPr>
            <a:lstStyle/>
            <a:p>
              <a:r>
                <a:rPr lang="en-US" b="1" dirty="0">
                  <a:solidFill>
                    <a:srgbClr val="FF0000"/>
                  </a:solidFill>
                  <a:latin typeface="Arial" panose="020B0604020202020204" pitchFamily="34" charset="0"/>
                  <a:cs typeface="Arial" panose="020B0604020202020204" pitchFamily="34" charset="0"/>
                </a:rPr>
                <a:t>K ?</a:t>
              </a:r>
            </a:p>
          </p:txBody>
        </p:sp>
      </p:grpSp>
      <p:sp>
        <p:nvSpPr>
          <p:cNvPr id="10" name="Freeform: Shape 9">
            <a:extLst>
              <a:ext uri="{FF2B5EF4-FFF2-40B4-BE49-F238E27FC236}">
                <a16:creationId xmlns:a16="http://schemas.microsoft.com/office/drawing/2014/main" id="{FF814A62-C721-4FC9-9DFE-1458F8617167}"/>
              </a:ext>
            </a:extLst>
          </p:cNvPr>
          <p:cNvSpPr/>
          <p:nvPr/>
        </p:nvSpPr>
        <p:spPr bwMode="auto">
          <a:xfrm>
            <a:off x="3147237" y="2276872"/>
            <a:ext cx="5730949" cy="4405102"/>
          </a:xfrm>
          <a:custGeom>
            <a:avLst/>
            <a:gdLst>
              <a:gd name="connsiteX0" fmla="*/ 499730 w 5730949"/>
              <a:gd name="connsiteY0" fmla="*/ 2476386 h 4405102"/>
              <a:gd name="connsiteX1" fmla="*/ 2254103 w 5730949"/>
              <a:gd name="connsiteY1" fmla="*/ 2476386 h 4405102"/>
              <a:gd name="connsiteX2" fmla="*/ 2498651 w 5730949"/>
              <a:gd name="connsiteY2" fmla="*/ 2465754 h 4405102"/>
              <a:gd name="connsiteX3" fmla="*/ 2636875 w 5730949"/>
              <a:gd name="connsiteY3" fmla="*/ 2433856 h 4405102"/>
              <a:gd name="connsiteX4" fmla="*/ 2668772 w 5730949"/>
              <a:gd name="connsiteY4" fmla="*/ 2412591 h 4405102"/>
              <a:gd name="connsiteX5" fmla="*/ 2775098 w 5730949"/>
              <a:gd name="connsiteY5" fmla="*/ 2380693 h 4405102"/>
              <a:gd name="connsiteX6" fmla="*/ 2860158 w 5730949"/>
              <a:gd name="connsiteY6" fmla="*/ 2348796 h 4405102"/>
              <a:gd name="connsiteX7" fmla="*/ 2892056 w 5730949"/>
              <a:gd name="connsiteY7" fmla="*/ 2327531 h 4405102"/>
              <a:gd name="connsiteX8" fmla="*/ 2955851 w 5730949"/>
              <a:gd name="connsiteY8" fmla="*/ 2306265 h 4405102"/>
              <a:gd name="connsiteX9" fmla="*/ 3030279 w 5730949"/>
              <a:gd name="connsiteY9" fmla="*/ 2263735 h 4405102"/>
              <a:gd name="connsiteX10" fmla="*/ 3094075 w 5730949"/>
              <a:gd name="connsiteY10" fmla="*/ 2221205 h 4405102"/>
              <a:gd name="connsiteX11" fmla="*/ 3179135 w 5730949"/>
              <a:gd name="connsiteY11" fmla="*/ 2178675 h 4405102"/>
              <a:gd name="connsiteX12" fmla="*/ 3242930 w 5730949"/>
              <a:gd name="connsiteY12" fmla="*/ 2136144 h 4405102"/>
              <a:gd name="connsiteX13" fmla="*/ 3274828 w 5730949"/>
              <a:gd name="connsiteY13" fmla="*/ 2114879 h 4405102"/>
              <a:gd name="connsiteX14" fmla="*/ 3317358 w 5730949"/>
              <a:gd name="connsiteY14" fmla="*/ 2093614 h 4405102"/>
              <a:gd name="connsiteX15" fmla="*/ 3370521 w 5730949"/>
              <a:gd name="connsiteY15" fmla="*/ 2040451 h 4405102"/>
              <a:gd name="connsiteX16" fmla="*/ 3402419 w 5730949"/>
              <a:gd name="connsiteY16" fmla="*/ 2008554 h 4405102"/>
              <a:gd name="connsiteX17" fmla="*/ 3455582 w 5730949"/>
              <a:gd name="connsiteY17" fmla="*/ 1966024 h 4405102"/>
              <a:gd name="connsiteX18" fmla="*/ 3487479 w 5730949"/>
              <a:gd name="connsiteY18" fmla="*/ 1912861 h 4405102"/>
              <a:gd name="connsiteX19" fmla="*/ 3519377 w 5730949"/>
              <a:gd name="connsiteY19" fmla="*/ 1870331 h 4405102"/>
              <a:gd name="connsiteX20" fmla="*/ 3551275 w 5730949"/>
              <a:gd name="connsiteY20" fmla="*/ 1795903 h 4405102"/>
              <a:gd name="connsiteX21" fmla="*/ 3593805 w 5730949"/>
              <a:gd name="connsiteY21" fmla="*/ 1689577 h 4405102"/>
              <a:gd name="connsiteX22" fmla="*/ 3636335 w 5730949"/>
              <a:gd name="connsiteY22" fmla="*/ 1625782 h 4405102"/>
              <a:gd name="connsiteX23" fmla="*/ 3657600 w 5730949"/>
              <a:gd name="connsiteY23" fmla="*/ 1593884 h 4405102"/>
              <a:gd name="connsiteX24" fmla="*/ 3668233 w 5730949"/>
              <a:gd name="connsiteY24" fmla="*/ 1561986 h 4405102"/>
              <a:gd name="connsiteX25" fmla="*/ 3700130 w 5730949"/>
              <a:gd name="connsiteY25" fmla="*/ 1519456 h 4405102"/>
              <a:gd name="connsiteX26" fmla="*/ 3753293 w 5730949"/>
              <a:gd name="connsiteY26" fmla="*/ 1455661 h 4405102"/>
              <a:gd name="connsiteX27" fmla="*/ 3763926 w 5730949"/>
              <a:gd name="connsiteY27" fmla="*/ 1423763 h 4405102"/>
              <a:gd name="connsiteX28" fmla="*/ 3806456 w 5730949"/>
              <a:gd name="connsiteY28" fmla="*/ 1359968 h 4405102"/>
              <a:gd name="connsiteX29" fmla="*/ 3827721 w 5730949"/>
              <a:gd name="connsiteY29" fmla="*/ 1296172 h 4405102"/>
              <a:gd name="connsiteX30" fmla="*/ 3838354 w 5730949"/>
              <a:gd name="connsiteY30" fmla="*/ 1264275 h 4405102"/>
              <a:gd name="connsiteX31" fmla="*/ 3859619 w 5730949"/>
              <a:gd name="connsiteY31" fmla="*/ 1232377 h 4405102"/>
              <a:gd name="connsiteX32" fmla="*/ 3870251 w 5730949"/>
              <a:gd name="connsiteY32" fmla="*/ 1157949 h 4405102"/>
              <a:gd name="connsiteX33" fmla="*/ 3891516 w 5730949"/>
              <a:gd name="connsiteY33" fmla="*/ 1094154 h 4405102"/>
              <a:gd name="connsiteX34" fmla="*/ 3902149 w 5730949"/>
              <a:gd name="connsiteY34" fmla="*/ 1019726 h 4405102"/>
              <a:gd name="connsiteX35" fmla="*/ 3912782 w 5730949"/>
              <a:gd name="connsiteY35" fmla="*/ 987828 h 4405102"/>
              <a:gd name="connsiteX36" fmla="*/ 3923414 w 5730949"/>
              <a:gd name="connsiteY36" fmla="*/ 934665 h 4405102"/>
              <a:gd name="connsiteX37" fmla="*/ 3934047 w 5730949"/>
              <a:gd name="connsiteY37" fmla="*/ 743279 h 4405102"/>
              <a:gd name="connsiteX38" fmla="*/ 3944679 w 5730949"/>
              <a:gd name="connsiteY38" fmla="*/ 700749 h 4405102"/>
              <a:gd name="connsiteX39" fmla="*/ 3955312 w 5730949"/>
              <a:gd name="connsiteY39" fmla="*/ 434935 h 4405102"/>
              <a:gd name="connsiteX40" fmla="*/ 3976577 w 5730949"/>
              <a:gd name="connsiteY40" fmla="*/ 360507 h 4405102"/>
              <a:gd name="connsiteX41" fmla="*/ 3997842 w 5730949"/>
              <a:gd name="connsiteY41" fmla="*/ 264814 h 4405102"/>
              <a:gd name="connsiteX42" fmla="*/ 4019107 w 5730949"/>
              <a:gd name="connsiteY42" fmla="*/ 232917 h 4405102"/>
              <a:gd name="connsiteX43" fmla="*/ 4136065 w 5730949"/>
              <a:gd name="connsiteY43" fmla="*/ 137224 h 4405102"/>
              <a:gd name="connsiteX44" fmla="*/ 4167963 w 5730949"/>
              <a:gd name="connsiteY44" fmla="*/ 126591 h 4405102"/>
              <a:gd name="connsiteX45" fmla="*/ 4242391 w 5730949"/>
              <a:gd name="connsiteY45" fmla="*/ 105326 h 4405102"/>
              <a:gd name="connsiteX46" fmla="*/ 4391247 w 5730949"/>
              <a:gd name="connsiteY46" fmla="*/ 41531 h 4405102"/>
              <a:gd name="connsiteX47" fmla="*/ 4465675 w 5730949"/>
              <a:gd name="connsiteY47" fmla="*/ 30898 h 4405102"/>
              <a:gd name="connsiteX48" fmla="*/ 4550735 w 5730949"/>
              <a:gd name="connsiteY48" fmla="*/ 9633 h 4405102"/>
              <a:gd name="connsiteX49" fmla="*/ 5305647 w 5730949"/>
              <a:gd name="connsiteY49" fmla="*/ 30898 h 4405102"/>
              <a:gd name="connsiteX50" fmla="*/ 5390707 w 5730949"/>
              <a:gd name="connsiteY50" fmla="*/ 52163 h 4405102"/>
              <a:gd name="connsiteX51" fmla="*/ 5465135 w 5730949"/>
              <a:gd name="connsiteY51" fmla="*/ 105326 h 4405102"/>
              <a:gd name="connsiteX52" fmla="*/ 5528930 w 5730949"/>
              <a:gd name="connsiteY52" fmla="*/ 147856 h 4405102"/>
              <a:gd name="connsiteX53" fmla="*/ 5560828 w 5730949"/>
              <a:gd name="connsiteY53" fmla="*/ 222284 h 4405102"/>
              <a:gd name="connsiteX54" fmla="*/ 5613991 w 5730949"/>
              <a:gd name="connsiteY54" fmla="*/ 286079 h 4405102"/>
              <a:gd name="connsiteX55" fmla="*/ 5624623 w 5730949"/>
              <a:gd name="connsiteY55" fmla="*/ 317977 h 4405102"/>
              <a:gd name="connsiteX56" fmla="*/ 5635256 w 5730949"/>
              <a:gd name="connsiteY56" fmla="*/ 360507 h 4405102"/>
              <a:gd name="connsiteX57" fmla="*/ 5656521 w 5730949"/>
              <a:gd name="connsiteY57" fmla="*/ 403037 h 4405102"/>
              <a:gd name="connsiteX58" fmla="*/ 5677786 w 5730949"/>
              <a:gd name="connsiteY58" fmla="*/ 530628 h 4405102"/>
              <a:gd name="connsiteX59" fmla="*/ 5699051 w 5730949"/>
              <a:gd name="connsiteY59" fmla="*/ 636954 h 4405102"/>
              <a:gd name="connsiteX60" fmla="*/ 5720316 w 5730949"/>
              <a:gd name="connsiteY60" fmla="*/ 753912 h 4405102"/>
              <a:gd name="connsiteX61" fmla="*/ 5730949 w 5730949"/>
              <a:gd name="connsiteY61" fmla="*/ 796442 h 4405102"/>
              <a:gd name="connsiteX62" fmla="*/ 5720316 w 5730949"/>
              <a:gd name="connsiteY62" fmla="*/ 1455661 h 4405102"/>
              <a:gd name="connsiteX63" fmla="*/ 5709684 w 5730949"/>
              <a:gd name="connsiteY63" fmla="*/ 1519456 h 4405102"/>
              <a:gd name="connsiteX64" fmla="*/ 5699051 w 5730949"/>
              <a:gd name="connsiteY64" fmla="*/ 1615149 h 4405102"/>
              <a:gd name="connsiteX65" fmla="*/ 5688419 w 5730949"/>
              <a:gd name="connsiteY65" fmla="*/ 1849065 h 4405102"/>
              <a:gd name="connsiteX66" fmla="*/ 5656521 w 5730949"/>
              <a:gd name="connsiteY66" fmla="*/ 2061717 h 4405102"/>
              <a:gd name="connsiteX67" fmla="*/ 5645889 w 5730949"/>
              <a:gd name="connsiteY67" fmla="*/ 2550814 h 4405102"/>
              <a:gd name="connsiteX68" fmla="*/ 5635256 w 5730949"/>
              <a:gd name="connsiteY68" fmla="*/ 2593344 h 4405102"/>
              <a:gd name="connsiteX69" fmla="*/ 5613991 w 5730949"/>
              <a:gd name="connsiteY69" fmla="*/ 2678405 h 4405102"/>
              <a:gd name="connsiteX70" fmla="*/ 5592726 w 5730949"/>
              <a:gd name="connsiteY70" fmla="*/ 2848526 h 4405102"/>
              <a:gd name="connsiteX71" fmla="*/ 5571461 w 5730949"/>
              <a:gd name="connsiteY71" fmla="*/ 2954851 h 4405102"/>
              <a:gd name="connsiteX72" fmla="*/ 5528930 w 5730949"/>
              <a:gd name="connsiteY72" fmla="*/ 3050544 h 4405102"/>
              <a:gd name="connsiteX73" fmla="*/ 5497033 w 5730949"/>
              <a:gd name="connsiteY73" fmla="*/ 3135605 h 4405102"/>
              <a:gd name="connsiteX74" fmla="*/ 5475768 w 5730949"/>
              <a:gd name="connsiteY74" fmla="*/ 3199400 h 4405102"/>
              <a:gd name="connsiteX75" fmla="*/ 5465135 w 5730949"/>
              <a:gd name="connsiteY75" fmla="*/ 3241931 h 4405102"/>
              <a:gd name="connsiteX76" fmla="*/ 5443870 w 5730949"/>
              <a:gd name="connsiteY76" fmla="*/ 3284461 h 4405102"/>
              <a:gd name="connsiteX77" fmla="*/ 5411972 w 5730949"/>
              <a:gd name="connsiteY77" fmla="*/ 3358889 h 4405102"/>
              <a:gd name="connsiteX78" fmla="*/ 5380075 w 5730949"/>
              <a:gd name="connsiteY78" fmla="*/ 3443949 h 4405102"/>
              <a:gd name="connsiteX79" fmla="*/ 5369442 w 5730949"/>
              <a:gd name="connsiteY79" fmla="*/ 3486479 h 4405102"/>
              <a:gd name="connsiteX80" fmla="*/ 5348177 w 5730949"/>
              <a:gd name="connsiteY80" fmla="*/ 3529010 h 4405102"/>
              <a:gd name="connsiteX81" fmla="*/ 5284382 w 5730949"/>
              <a:gd name="connsiteY81" fmla="*/ 3624703 h 4405102"/>
              <a:gd name="connsiteX82" fmla="*/ 5252484 w 5730949"/>
              <a:gd name="connsiteY82" fmla="*/ 3656600 h 4405102"/>
              <a:gd name="connsiteX83" fmla="*/ 5231219 w 5730949"/>
              <a:gd name="connsiteY83" fmla="*/ 3699131 h 4405102"/>
              <a:gd name="connsiteX84" fmla="*/ 5188689 w 5730949"/>
              <a:gd name="connsiteY84" fmla="*/ 3720396 h 4405102"/>
              <a:gd name="connsiteX85" fmla="*/ 5167423 w 5730949"/>
              <a:gd name="connsiteY85" fmla="*/ 3741661 h 4405102"/>
              <a:gd name="connsiteX86" fmla="*/ 5124893 w 5730949"/>
              <a:gd name="connsiteY86" fmla="*/ 3773558 h 4405102"/>
              <a:gd name="connsiteX87" fmla="*/ 5050465 w 5730949"/>
              <a:gd name="connsiteY87" fmla="*/ 3847986 h 4405102"/>
              <a:gd name="connsiteX88" fmla="*/ 4912242 w 5730949"/>
              <a:gd name="connsiteY88" fmla="*/ 3911782 h 4405102"/>
              <a:gd name="connsiteX89" fmla="*/ 4837814 w 5730949"/>
              <a:gd name="connsiteY89" fmla="*/ 3964944 h 4405102"/>
              <a:gd name="connsiteX90" fmla="*/ 4763386 w 5730949"/>
              <a:gd name="connsiteY90" fmla="*/ 3996842 h 4405102"/>
              <a:gd name="connsiteX91" fmla="*/ 4720856 w 5730949"/>
              <a:gd name="connsiteY91" fmla="*/ 4018107 h 4405102"/>
              <a:gd name="connsiteX92" fmla="*/ 4678326 w 5730949"/>
              <a:gd name="connsiteY92" fmla="*/ 4028740 h 4405102"/>
              <a:gd name="connsiteX93" fmla="*/ 4635796 w 5730949"/>
              <a:gd name="connsiteY93" fmla="*/ 4050005 h 4405102"/>
              <a:gd name="connsiteX94" fmla="*/ 4550735 w 5730949"/>
              <a:gd name="connsiteY94" fmla="*/ 4071270 h 4405102"/>
              <a:gd name="connsiteX95" fmla="*/ 4486940 w 5730949"/>
              <a:gd name="connsiteY95" fmla="*/ 4113800 h 4405102"/>
              <a:gd name="connsiteX96" fmla="*/ 4359349 w 5730949"/>
              <a:gd name="connsiteY96" fmla="*/ 4156331 h 4405102"/>
              <a:gd name="connsiteX97" fmla="*/ 4327451 w 5730949"/>
              <a:gd name="connsiteY97" fmla="*/ 4166963 h 4405102"/>
              <a:gd name="connsiteX98" fmla="*/ 4295554 w 5730949"/>
              <a:gd name="connsiteY98" fmla="*/ 4177596 h 4405102"/>
              <a:gd name="connsiteX99" fmla="*/ 4157330 w 5730949"/>
              <a:gd name="connsiteY99" fmla="*/ 4198861 h 4405102"/>
              <a:gd name="connsiteX100" fmla="*/ 4040372 w 5730949"/>
              <a:gd name="connsiteY100" fmla="*/ 4220126 h 4405102"/>
              <a:gd name="connsiteX101" fmla="*/ 850605 w 5730949"/>
              <a:gd name="connsiteY101" fmla="*/ 4209493 h 4405102"/>
              <a:gd name="connsiteX102" fmla="*/ 574158 w 5730949"/>
              <a:gd name="connsiteY102" fmla="*/ 4188228 h 4405102"/>
              <a:gd name="connsiteX103" fmla="*/ 467833 w 5730949"/>
              <a:gd name="connsiteY103" fmla="*/ 4166963 h 4405102"/>
              <a:gd name="connsiteX104" fmla="*/ 350875 w 5730949"/>
              <a:gd name="connsiteY104" fmla="*/ 4135065 h 4405102"/>
              <a:gd name="connsiteX105" fmla="*/ 318977 w 5730949"/>
              <a:gd name="connsiteY105" fmla="*/ 4113800 h 4405102"/>
              <a:gd name="connsiteX106" fmla="*/ 233916 w 5730949"/>
              <a:gd name="connsiteY106" fmla="*/ 4039372 h 4405102"/>
              <a:gd name="connsiteX107" fmla="*/ 170121 w 5730949"/>
              <a:gd name="connsiteY107" fmla="*/ 3975577 h 4405102"/>
              <a:gd name="connsiteX108" fmla="*/ 138223 w 5730949"/>
              <a:gd name="connsiteY108" fmla="*/ 3922414 h 4405102"/>
              <a:gd name="connsiteX109" fmla="*/ 127591 w 5730949"/>
              <a:gd name="connsiteY109" fmla="*/ 3890517 h 4405102"/>
              <a:gd name="connsiteX110" fmla="*/ 106326 w 5730949"/>
              <a:gd name="connsiteY110" fmla="*/ 3858619 h 4405102"/>
              <a:gd name="connsiteX111" fmla="*/ 95693 w 5730949"/>
              <a:gd name="connsiteY111" fmla="*/ 3826721 h 4405102"/>
              <a:gd name="connsiteX112" fmla="*/ 74428 w 5730949"/>
              <a:gd name="connsiteY112" fmla="*/ 3784191 h 4405102"/>
              <a:gd name="connsiteX113" fmla="*/ 53163 w 5730949"/>
              <a:gd name="connsiteY113" fmla="*/ 3720396 h 4405102"/>
              <a:gd name="connsiteX114" fmla="*/ 42530 w 5730949"/>
              <a:gd name="connsiteY114" fmla="*/ 3688498 h 4405102"/>
              <a:gd name="connsiteX115" fmla="*/ 31898 w 5730949"/>
              <a:gd name="connsiteY115" fmla="*/ 3624703 h 4405102"/>
              <a:gd name="connsiteX116" fmla="*/ 21265 w 5730949"/>
              <a:gd name="connsiteY116" fmla="*/ 3571540 h 4405102"/>
              <a:gd name="connsiteX117" fmla="*/ 0 w 5730949"/>
              <a:gd name="connsiteY117" fmla="*/ 3443949 h 4405102"/>
              <a:gd name="connsiteX118" fmla="*/ 10633 w 5730949"/>
              <a:gd name="connsiteY118" fmla="*/ 2965484 h 4405102"/>
              <a:gd name="connsiteX119" fmla="*/ 53163 w 5730949"/>
              <a:gd name="connsiteY119" fmla="*/ 2816628 h 4405102"/>
              <a:gd name="connsiteX120" fmla="*/ 74428 w 5730949"/>
              <a:gd name="connsiteY120" fmla="*/ 2784731 h 4405102"/>
              <a:gd name="connsiteX121" fmla="*/ 106326 w 5730949"/>
              <a:gd name="connsiteY121" fmla="*/ 2720935 h 4405102"/>
              <a:gd name="connsiteX122" fmla="*/ 159489 w 5730949"/>
              <a:gd name="connsiteY122" fmla="*/ 2667772 h 4405102"/>
              <a:gd name="connsiteX123" fmla="*/ 255182 w 5730949"/>
              <a:gd name="connsiteY123" fmla="*/ 2550814 h 4405102"/>
              <a:gd name="connsiteX124" fmla="*/ 287079 w 5730949"/>
              <a:gd name="connsiteY124" fmla="*/ 2540182 h 4405102"/>
              <a:gd name="connsiteX125" fmla="*/ 350875 w 5730949"/>
              <a:gd name="connsiteY125" fmla="*/ 2508284 h 4405102"/>
              <a:gd name="connsiteX126" fmla="*/ 393405 w 5730949"/>
              <a:gd name="connsiteY126" fmla="*/ 2487019 h 4405102"/>
              <a:gd name="connsiteX127" fmla="*/ 457200 w 5730949"/>
              <a:gd name="connsiteY127" fmla="*/ 2465754 h 4405102"/>
              <a:gd name="connsiteX128" fmla="*/ 499730 w 5730949"/>
              <a:gd name="connsiteY128" fmla="*/ 2476386 h 440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730949" h="4405102">
                <a:moveTo>
                  <a:pt x="499730" y="2476386"/>
                </a:moveTo>
                <a:cubicBezTo>
                  <a:pt x="1133905" y="2555661"/>
                  <a:pt x="615360" y="2494594"/>
                  <a:pt x="2254103" y="2476386"/>
                </a:cubicBezTo>
                <a:cubicBezTo>
                  <a:pt x="2335691" y="2475479"/>
                  <a:pt x="2417135" y="2469298"/>
                  <a:pt x="2498651" y="2465754"/>
                </a:cubicBezTo>
                <a:cubicBezTo>
                  <a:pt x="2586222" y="2436564"/>
                  <a:pt x="2540257" y="2447659"/>
                  <a:pt x="2636875" y="2433856"/>
                </a:cubicBezTo>
                <a:cubicBezTo>
                  <a:pt x="2647507" y="2426768"/>
                  <a:pt x="2657095" y="2417781"/>
                  <a:pt x="2668772" y="2412591"/>
                </a:cubicBezTo>
                <a:cubicBezTo>
                  <a:pt x="2799645" y="2354426"/>
                  <a:pt x="2676131" y="2417806"/>
                  <a:pt x="2775098" y="2380693"/>
                </a:cubicBezTo>
                <a:cubicBezTo>
                  <a:pt x="2886288" y="2338996"/>
                  <a:pt x="2751000" y="2376084"/>
                  <a:pt x="2860158" y="2348796"/>
                </a:cubicBezTo>
                <a:cubicBezTo>
                  <a:pt x="2870791" y="2341708"/>
                  <a:pt x="2880379" y="2332721"/>
                  <a:pt x="2892056" y="2327531"/>
                </a:cubicBezTo>
                <a:cubicBezTo>
                  <a:pt x="2912539" y="2318427"/>
                  <a:pt x="2937200" y="2318699"/>
                  <a:pt x="2955851" y="2306265"/>
                </a:cubicBezTo>
                <a:cubicBezTo>
                  <a:pt x="3066194" y="2232704"/>
                  <a:pt x="2895378" y="2344675"/>
                  <a:pt x="3030279" y="2263735"/>
                </a:cubicBezTo>
                <a:cubicBezTo>
                  <a:pt x="3052195" y="2250586"/>
                  <a:pt x="3071216" y="2232635"/>
                  <a:pt x="3094075" y="2221205"/>
                </a:cubicBezTo>
                <a:cubicBezTo>
                  <a:pt x="3122428" y="2207028"/>
                  <a:pt x="3152759" y="2196259"/>
                  <a:pt x="3179135" y="2178675"/>
                </a:cubicBezTo>
                <a:lnTo>
                  <a:pt x="3242930" y="2136144"/>
                </a:lnTo>
                <a:cubicBezTo>
                  <a:pt x="3253563" y="2129056"/>
                  <a:pt x="3263398" y="2120594"/>
                  <a:pt x="3274828" y="2114879"/>
                </a:cubicBezTo>
                <a:cubicBezTo>
                  <a:pt x="3289005" y="2107791"/>
                  <a:pt x="3304847" y="2103345"/>
                  <a:pt x="3317358" y="2093614"/>
                </a:cubicBezTo>
                <a:cubicBezTo>
                  <a:pt x="3337140" y="2078228"/>
                  <a:pt x="3352800" y="2058172"/>
                  <a:pt x="3370521" y="2040451"/>
                </a:cubicBezTo>
                <a:cubicBezTo>
                  <a:pt x="3381154" y="2029819"/>
                  <a:pt x="3389908" y="2016895"/>
                  <a:pt x="3402419" y="2008554"/>
                </a:cubicBezTo>
                <a:cubicBezTo>
                  <a:pt x="3421585" y="1995776"/>
                  <a:pt x="3441810" y="1985304"/>
                  <a:pt x="3455582" y="1966024"/>
                </a:cubicBezTo>
                <a:cubicBezTo>
                  <a:pt x="3467594" y="1949207"/>
                  <a:pt x="3476016" y="1930056"/>
                  <a:pt x="3487479" y="1912861"/>
                </a:cubicBezTo>
                <a:cubicBezTo>
                  <a:pt x="3497309" y="1898116"/>
                  <a:pt x="3508744" y="1884508"/>
                  <a:pt x="3519377" y="1870331"/>
                </a:cubicBezTo>
                <a:cubicBezTo>
                  <a:pt x="3553609" y="1767639"/>
                  <a:pt x="3498713" y="1927309"/>
                  <a:pt x="3551275" y="1795903"/>
                </a:cubicBezTo>
                <a:cubicBezTo>
                  <a:pt x="3575619" y="1735043"/>
                  <a:pt x="3563882" y="1739448"/>
                  <a:pt x="3593805" y="1689577"/>
                </a:cubicBezTo>
                <a:cubicBezTo>
                  <a:pt x="3606954" y="1667662"/>
                  <a:pt x="3622158" y="1647047"/>
                  <a:pt x="3636335" y="1625782"/>
                </a:cubicBezTo>
                <a:cubicBezTo>
                  <a:pt x="3643423" y="1615149"/>
                  <a:pt x="3653559" y="1606007"/>
                  <a:pt x="3657600" y="1593884"/>
                </a:cubicBezTo>
                <a:cubicBezTo>
                  <a:pt x="3661144" y="1583251"/>
                  <a:pt x="3662672" y="1571717"/>
                  <a:pt x="3668233" y="1561986"/>
                </a:cubicBezTo>
                <a:cubicBezTo>
                  <a:pt x="3677025" y="1546600"/>
                  <a:pt x="3688598" y="1532911"/>
                  <a:pt x="3700130" y="1519456"/>
                </a:cubicBezTo>
                <a:cubicBezTo>
                  <a:pt x="3728348" y="1486535"/>
                  <a:pt x="3734493" y="1493260"/>
                  <a:pt x="3753293" y="1455661"/>
                </a:cubicBezTo>
                <a:cubicBezTo>
                  <a:pt x="3758305" y="1445636"/>
                  <a:pt x="3758483" y="1433560"/>
                  <a:pt x="3763926" y="1423763"/>
                </a:cubicBezTo>
                <a:cubicBezTo>
                  <a:pt x="3776338" y="1401422"/>
                  <a:pt x="3798374" y="1384214"/>
                  <a:pt x="3806456" y="1359968"/>
                </a:cubicBezTo>
                <a:lnTo>
                  <a:pt x="3827721" y="1296172"/>
                </a:lnTo>
                <a:cubicBezTo>
                  <a:pt x="3831265" y="1285540"/>
                  <a:pt x="3832137" y="1273600"/>
                  <a:pt x="3838354" y="1264275"/>
                </a:cubicBezTo>
                <a:lnTo>
                  <a:pt x="3859619" y="1232377"/>
                </a:lnTo>
                <a:cubicBezTo>
                  <a:pt x="3863163" y="1207568"/>
                  <a:pt x="3864616" y="1182368"/>
                  <a:pt x="3870251" y="1157949"/>
                </a:cubicBezTo>
                <a:cubicBezTo>
                  <a:pt x="3875291" y="1136108"/>
                  <a:pt x="3891516" y="1094154"/>
                  <a:pt x="3891516" y="1094154"/>
                </a:cubicBezTo>
                <a:cubicBezTo>
                  <a:pt x="3895060" y="1069345"/>
                  <a:pt x="3897234" y="1044301"/>
                  <a:pt x="3902149" y="1019726"/>
                </a:cubicBezTo>
                <a:cubicBezTo>
                  <a:pt x="3904347" y="1008736"/>
                  <a:pt x="3910064" y="998701"/>
                  <a:pt x="3912782" y="987828"/>
                </a:cubicBezTo>
                <a:cubicBezTo>
                  <a:pt x="3917165" y="970296"/>
                  <a:pt x="3919870" y="952386"/>
                  <a:pt x="3923414" y="934665"/>
                </a:cubicBezTo>
                <a:cubicBezTo>
                  <a:pt x="3926958" y="870870"/>
                  <a:pt x="3928262" y="806910"/>
                  <a:pt x="3934047" y="743279"/>
                </a:cubicBezTo>
                <a:cubicBezTo>
                  <a:pt x="3935370" y="728726"/>
                  <a:pt x="3943674" y="715327"/>
                  <a:pt x="3944679" y="700749"/>
                </a:cubicBezTo>
                <a:cubicBezTo>
                  <a:pt x="3950780" y="612284"/>
                  <a:pt x="3949211" y="523400"/>
                  <a:pt x="3955312" y="434935"/>
                </a:cubicBezTo>
                <a:cubicBezTo>
                  <a:pt x="3957628" y="401352"/>
                  <a:pt x="3969786" y="391066"/>
                  <a:pt x="3976577" y="360507"/>
                </a:cubicBezTo>
                <a:cubicBezTo>
                  <a:pt x="3983110" y="331112"/>
                  <a:pt x="3983483" y="293533"/>
                  <a:pt x="3997842" y="264814"/>
                </a:cubicBezTo>
                <a:cubicBezTo>
                  <a:pt x="4003557" y="253384"/>
                  <a:pt x="4010692" y="242534"/>
                  <a:pt x="4019107" y="232917"/>
                </a:cubicBezTo>
                <a:cubicBezTo>
                  <a:pt x="4043593" y="204933"/>
                  <a:pt x="4099091" y="149549"/>
                  <a:pt x="4136065" y="137224"/>
                </a:cubicBezTo>
                <a:cubicBezTo>
                  <a:pt x="4146698" y="133680"/>
                  <a:pt x="4157186" y="129670"/>
                  <a:pt x="4167963" y="126591"/>
                </a:cubicBezTo>
                <a:cubicBezTo>
                  <a:pt x="4189818" y="120346"/>
                  <a:pt x="4220826" y="115128"/>
                  <a:pt x="4242391" y="105326"/>
                </a:cubicBezTo>
                <a:cubicBezTo>
                  <a:pt x="4281708" y="87455"/>
                  <a:pt x="4343900" y="48295"/>
                  <a:pt x="4391247" y="41531"/>
                </a:cubicBezTo>
                <a:cubicBezTo>
                  <a:pt x="4416056" y="37987"/>
                  <a:pt x="4441100" y="35813"/>
                  <a:pt x="4465675" y="30898"/>
                </a:cubicBezTo>
                <a:cubicBezTo>
                  <a:pt x="4494333" y="25166"/>
                  <a:pt x="4550735" y="9633"/>
                  <a:pt x="4550735" y="9633"/>
                </a:cubicBezTo>
                <a:cubicBezTo>
                  <a:pt x="4748665" y="12632"/>
                  <a:pt x="5063400" y="-25006"/>
                  <a:pt x="5305647" y="30898"/>
                </a:cubicBezTo>
                <a:cubicBezTo>
                  <a:pt x="5334124" y="37470"/>
                  <a:pt x="5362354" y="45075"/>
                  <a:pt x="5390707" y="52163"/>
                </a:cubicBezTo>
                <a:cubicBezTo>
                  <a:pt x="5447090" y="108546"/>
                  <a:pt x="5395161" y="63341"/>
                  <a:pt x="5465135" y="105326"/>
                </a:cubicBezTo>
                <a:cubicBezTo>
                  <a:pt x="5487050" y="118475"/>
                  <a:pt x="5528930" y="147856"/>
                  <a:pt x="5528930" y="147856"/>
                </a:cubicBezTo>
                <a:cubicBezTo>
                  <a:pt x="5582317" y="227934"/>
                  <a:pt x="5519635" y="126166"/>
                  <a:pt x="5560828" y="222284"/>
                </a:cubicBezTo>
                <a:cubicBezTo>
                  <a:pt x="5571931" y="248191"/>
                  <a:pt x="5594829" y="266918"/>
                  <a:pt x="5613991" y="286079"/>
                </a:cubicBezTo>
                <a:cubicBezTo>
                  <a:pt x="5617535" y="296712"/>
                  <a:pt x="5621544" y="307200"/>
                  <a:pt x="5624623" y="317977"/>
                </a:cubicBezTo>
                <a:cubicBezTo>
                  <a:pt x="5628637" y="332028"/>
                  <a:pt x="5630125" y="346824"/>
                  <a:pt x="5635256" y="360507"/>
                </a:cubicBezTo>
                <a:cubicBezTo>
                  <a:pt x="5640821" y="375348"/>
                  <a:pt x="5649433" y="388860"/>
                  <a:pt x="5656521" y="403037"/>
                </a:cubicBezTo>
                <a:cubicBezTo>
                  <a:pt x="5663609" y="445567"/>
                  <a:pt x="5670073" y="488206"/>
                  <a:pt x="5677786" y="530628"/>
                </a:cubicBezTo>
                <a:cubicBezTo>
                  <a:pt x="5684252" y="566189"/>
                  <a:pt x="5693109" y="601302"/>
                  <a:pt x="5699051" y="636954"/>
                </a:cubicBezTo>
                <a:cubicBezTo>
                  <a:pt x="5706742" y="683098"/>
                  <a:pt x="5710413" y="709349"/>
                  <a:pt x="5720316" y="753912"/>
                </a:cubicBezTo>
                <a:cubicBezTo>
                  <a:pt x="5723486" y="768177"/>
                  <a:pt x="5727405" y="782265"/>
                  <a:pt x="5730949" y="796442"/>
                </a:cubicBezTo>
                <a:cubicBezTo>
                  <a:pt x="5727405" y="1016182"/>
                  <a:pt x="5726777" y="1235988"/>
                  <a:pt x="5720316" y="1455661"/>
                </a:cubicBezTo>
                <a:cubicBezTo>
                  <a:pt x="5719682" y="1477210"/>
                  <a:pt x="5712533" y="1498087"/>
                  <a:pt x="5709684" y="1519456"/>
                </a:cubicBezTo>
                <a:cubicBezTo>
                  <a:pt x="5705442" y="1551268"/>
                  <a:pt x="5702595" y="1583251"/>
                  <a:pt x="5699051" y="1615149"/>
                </a:cubicBezTo>
                <a:cubicBezTo>
                  <a:pt x="5695507" y="1693121"/>
                  <a:pt x="5694901" y="1771282"/>
                  <a:pt x="5688419" y="1849065"/>
                </a:cubicBezTo>
                <a:cubicBezTo>
                  <a:pt x="5684366" y="1897702"/>
                  <a:pt x="5666680" y="2000767"/>
                  <a:pt x="5656521" y="2061717"/>
                </a:cubicBezTo>
                <a:cubicBezTo>
                  <a:pt x="5652977" y="2224749"/>
                  <a:pt x="5652407" y="2387873"/>
                  <a:pt x="5645889" y="2550814"/>
                </a:cubicBezTo>
                <a:cubicBezTo>
                  <a:pt x="5645305" y="2565415"/>
                  <a:pt x="5638426" y="2579079"/>
                  <a:pt x="5635256" y="2593344"/>
                </a:cubicBezTo>
                <a:cubicBezTo>
                  <a:pt x="5618147" y="2670332"/>
                  <a:pt x="5632991" y="2621402"/>
                  <a:pt x="5613991" y="2678405"/>
                </a:cubicBezTo>
                <a:cubicBezTo>
                  <a:pt x="5593391" y="2925593"/>
                  <a:pt x="5616706" y="2728628"/>
                  <a:pt x="5592726" y="2848526"/>
                </a:cubicBezTo>
                <a:cubicBezTo>
                  <a:pt x="5584876" y="2887778"/>
                  <a:pt x="5583807" y="2917813"/>
                  <a:pt x="5571461" y="2954851"/>
                </a:cubicBezTo>
                <a:cubicBezTo>
                  <a:pt x="5557884" y="2995582"/>
                  <a:pt x="5547459" y="3013488"/>
                  <a:pt x="5528930" y="3050544"/>
                </a:cubicBezTo>
                <a:cubicBezTo>
                  <a:pt x="5505912" y="3142623"/>
                  <a:pt x="5534098" y="3042942"/>
                  <a:pt x="5497033" y="3135605"/>
                </a:cubicBezTo>
                <a:cubicBezTo>
                  <a:pt x="5488708" y="3156417"/>
                  <a:pt x="5481205" y="3177654"/>
                  <a:pt x="5475768" y="3199400"/>
                </a:cubicBezTo>
                <a:cubicBezTo>
                  <a:pt x="5472224" y="3213577"/>
                  <a:pt x="5470266" y="3228248"/>
                  <a:pt x="5465135" y="3241931"/>
                </a:cubicBezTo>
                <a:cubicBezTo>
                  <a:pt x="5459570" y="3256772"/>
                  <a:pt x="5450114" y="3269893"/>
                  <a:pt x="5443870" y="3284461"/>
                </a:cubicBezTo>
                <a:cubicBezTo>
                  <a:pt x="5396930" y="3393985"/>
                  <a:pt x="5482507" y="3217816"/>
                  <a:pt x="5411972" y="3358889"/>
                </a:cubicBezTo>
                <a:cubicBezTo>
                  <a:pt x="5384684" y="3468047"/>
                  <a:pt x="5421772" y="3332759"/>
                  <a:pt x="5380075" y="3443949"/>
                </a:cubicBezTo>
                <a:cubicBezTo>
                  <a:pt x="5374944" y="3457632"/>
                  <a:pt x="5374573" y="3472796"/>
                  <a:pt x="5369442" y="3486479"/>
                </a:cubicBezTo>
                <a:cubicBezTo>
                  <a:pt x="5363877" y="3501320"/>
                  <a:pt x="5355875" y="3515154"/>
                  <a:pt x="5348177" y="3529010"/>
                </a:cubicBezTo>
                <a:cubicBezTo>
                  <a:pt x="5329397" y="3562814"/>
                  <a:pt x="5309611" y="3595269"/>
                  <a:pt x="5284382" y="3624703"/>
                </a:cubicBezTo>
                <a:cubicBezTo>
                  <a:pt x="5274596" y="3636120"/>
                  <a:pt x="5263117" y="3645968"/>
                  <a:pt x="5252484" y="3656600"/>
                </a:cubicBezTo>
                <a:cubicBezTo>
                  <a:pt x="5245396" y="3670777"/>
                  <a:pt x="5242427" y="3687923"/>
                  <a:pt x="5231219" y="3699131"/>
                </a:cubicBezTo>
                <a:cubicBezTo>
                  <a:pt x="5220011" y="3710339"/>
                  <a:pt x="5201877" y="3711604"/>
                  <a:pt x="5188689" y="3720396"/>
                </a:cubicBezTo>
                <a:cubicBezTo>
                  <a:pt x="5180348" y="3725957"/>
                  <a:pt x="5175124" y="3735243"/>
                  <a:pt x="5167423" y="3741661"/>
                </a:cubicBezTo>
                <a:cubicBezTo>
                  <a:pt x="5153809" y="3753005"/>
                  <a:pt x="5138005" y="3761638"/>
                  <a:pt x="5124893" y="3773558"/>
                </a:cubicBezTo>
                <a:cubicBezTo>
                  <a:pt x="5098932" y="3797159"/>
                  <a:pt x="5083041" y="3834955"/>
                  <a:pt x="5050465" y="3847986"/>
                </a:cubicBezTo>
                <a:cubicBezTo>
                  <a:pt x="5011790" y="3863456"/>
                  <a:pt x="4941424" y="3889896"/>
                  <a:pt x="4912242" y="3911782"/>
                </a:cubicBezTo>
                <a:cubicBezTo>
                  <a:pt x="4893982" y="3925477"/>
                  <a:pt x="4859583" y="3952504"/>
                  <a:pt x="4837814" y="3964944"/>
                </a:cubicBezTo>
                <a:cubicBezTo>
                  <a:pt x="4767278" y="4005251"/>
                  <a:pt x="4823036" y="3971278"/>
                  <a:pt x="4763386" y="3996842"/>
                </a:cubicBezTo>
                <a:cubicBezTo>
                  <a:pt x="4748818" y="4003086"/>
                  <a:pt x="4735697" y="4012542"/>
                  <a:pt x="4720856" y="4018107"/>
                </a:cubicBezTo>
                <a:cubicBezTo>
                  <a:pt x="4707173" y="4023238"/>
                  <a:pt x="4692009" y="4023609"/>
                  <a:pt x="4678326" y="4028740"/>
                </a:cubicBezTo>
                <a:cubicBezTo>
                  <a:pt x="4663485" y="4034305"/>
                  <a:pt x="4650833" y="4044993"/>
                  <a:pt x="4635796" y="4050005"/>
                </a:cubicBezTo>
                <a:cubicBezTo>
                  <a:pt x="4608070" y="4059247"/>
                  <a:pt x="4579089" y="4064182"/>
                  <a:pt x="4550735" y="4071270"/>
                </a:cubicBezTo>
                <a:cubicBezTo>
                  <a:pt x="4529470" y="4085447"/>
                  <a:pt x="4511186" y="4105718"/>
                  <a:pt x="4486940" y="4113800"/>
                </a:cubicBezTo>
                <a:lnTo>
                  <a:pt x="4359349" y="4156331"/>
                </a:lnTo>
                <a:lnTo>
                  <a:pt x="4327451" y="4166963"/>
                </a:lnTo>
                <a:cubicBezTo>
                  <a:pt x="4316819" y="4170507"/>
                  <a:pt x="4306649" y="4176011"/>
                  <a:pt x="4295554" y="4177596"/>
                </a:cubicBezTo>
                <a:cubicBezTo>
                  <a:pt x="4259788" y="4182705"/>
                  <a:pt x="4194228" y="4191481"/>
                  <a:pt x="4157330" y="4198861"/>
                </a:cubicBezTo>
                <a:cubicBezTo>
                  <a:pt x="4032003" y="4223926"/>
                  <a:pt x="4229566" y="4193097"/>
                  <a:pt x="4040372" y="4220126"/>
                </a:cubicBezTo>
                <a:cubicBezTo>
                  <a:pt x="3030356" y="4556788"/>
                  <a:pt x="1902129" y="4359717"/>
                  <a:pt x="850605" y="4209493"/>
                </a:cubicBezTo>
                <a:cubicBezTo>
                  <a:pt x="734427" y="4170769"/>
                  <a:pt x="879945" y="4216027"/>
                  <a:pt x="574158" y="4188228"/>
                </a:cubicBezTo>
                <a:cubicBezTo>
                  <a:pt x="538163" y="4184956"/>
                  <a:pt x="503275" y="4174051"/>
                  <a:pt x="467833" y="4166963"/>
                </a:cubicBezTo>
                <a:cubicBezTo>
                  <a:pt x="439297" y="4161256"/>
                  <a:pt x="374006" y="4150485"/>
                  <a:pt x="350875" y="4135065"/>
                </a:cubicBezTo>
                <a:lnTo>
                  <a:pt x="318977" y="4113800"/>
                </a:lnTo>
                <a:cubicBezTo>
                  <a:pt x="258725" y="4023424"/>
                  <a:pt x="357965" y="4163421"/>
                  <a:pt x="233916" y="4039372"/>
                </a:cubicBezTo>
                <a:lnTo>
                  <a:pt x="170121" y="3975577"/>
                </a:lnTo>
                <a:cubicBezTo>
                  <a:pt x="140004" y="3885219"/>
                  <a:pt x="182007" y="3995386"/>
                  <a:pt x="138223" y="3922414"/>
                </a:cubicBezTo>
                <a:cubicBezTo>
                  <a:pt x="132457" y="3912804"/>
                  <a:pt x="132603" y="3900541"/>
                  <a:pt x="127591" y="3890517"/>
                </a:cubicBezTo>
                <a:cubicBezTo>
                  <a:pt x="121876" y="3879087"/>
                  <a:pt x="112041" y="3870049"/>
                  <a:pt x="106326" y="3858619"/>
                </a:cubicBezTo>
                <a:cubicBezTo>
                  <a:pt x="101314" y="3848594"/>
                  <a:pt x="100108" y="3837023"/>
                  <a:pt x="95693" y="3826721"/>
                </a:cubicBezTo>
                <a:cubicBezTo>
                  <a:pt x="89449" y="3812153"/>
                  <a:pt x="80315" y="3798907"/>
                  <a:pt x="74428" y="3784191"/>
                </a:cubicBezTo>
                <a:cubicBezTo>
                  <a:pt x="66103" y="3763379"/>
                  <a:pt x="60251" y="3741661"/>
                  <a:pt x="53163" y="3720396"/>
                </a:cubicBezTo>
                <a:lnTo>
                  <a:pt x="42530" y="3688498"/>
                </a:lnTo>
                <a:cubicBezTo>
                  <a:pt x="38986" y="3667233"/>
                  <a:pt x="35754" y="3645914"/>
                  <a:pt x="31898" y="3624703"/>
                </a:cubicBezTo>
                <a:cubicBezTo>
                  <a:pt x="28665" y="3606923"/>
                  <a:pt x="24406" y="3589337"/>
                  <a:pt x="21265" y="3571540"/>
                </a:cubicBezTo>
                <a:cubicBezTo>
                  <a:pt x="13772" y="3529079"/>
                  <a:pt x="0" y="3443949"/>
                  <a:pt x="0" y="3443949"/>
                </a:cubicBezTo>
                <a:cubicBezTo>
                  <a:pt x="3544" y="3284461"/>
                  <a:pt x="1617" y="3124757"/>
                  <a:pt x="10633" y="2965484"/>
                </a:cubicBezTo>
                <a:cubicBezTo>
                  <a:pt x="11071" y="2957738"/>
                  <a:pt x="42799" y="2832173"/>
                  <a:pt x="53163" y="2816628"/>
                </a:cubicBezTo>
                <a:cubicBezTo>
                  <a:pt x="60251" y="2805996"/>
                  <a:pt x="68713" y="2796160"/>
                  <a:pt x="74428" y="2784731"/>
                </a:cubicBezTo>
                <a:cubicBezTo>
                  <a:pt x="96178" y="2741233"/>
                  <a:pt x="70777" y="2761563"/>
                  <a:pt x="106326" y="2720935"/>
                </a:cubicBezTo>
                <a:cubicBezTo>
                  <a:pt x="122829" y="2702074"/>
                  <a:pt x="145588" y="2688624"/>
                  <a:pt x="159489" y="2667772"/>
                </a:cubicBezTo>
                <a:cubicBezTo>
                  <a:pt x="174409" y="2645392"/>
                  <a:pt x="224653" y="2560990"/>
                  <a:pt x="255182" y="2550814"/>
                </a:cubicBezTo>
                <a:lnTo>
                  <a:pt x="287079" y="2540182"/>
                </a:lnTo>
                <a:cubicBezTo>
                  <a:pt x="348379" y="2499316"/>
                  <a:pt x="289246" y="2534697"/>
                  <a:pt x="350875" y="2508284"/>
                </a:cubicBezTo>
                <a:cubicBezTo>
                  <a:pt x="365443" y="2502040"/>
                  <a:pt x="378689" y="2492906"/>
                  <a:pt x="393405" y="2487019"/>
                </a:cubicBezTo>
                <a:cubicBezTo>
                  <a:pt x="414217" y="2478694"/>
                  <a:pt x="434785" y="2465754"/>
                  <a:pt x="457200" y="2465754"/>
                </a:cubicBezTo>
                <a:lnTo>
                  <a:pt x="499730" y="2476386"/>
                </a:lnTo>
                <a:close/>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43" name="Rectangle 42">
            <a:extLst>
              <a:ext uri="{FF2B5EF4-FFF2-40B4-BE49-F238E27FC236}">
                <a16:creationId xmlns:a16="http://schemas.microsoft.com/office/drawing/2014/main" id="{264A7F36-B6C9-46AD-A2F6-ABD7DD879384}"/>
              </a:ext>
            </a:extLst>
          </p:cNvPr>
          <p:cNvSpPr/>
          <p:nvPr/>
        </p:nvSpPr>
        <p:spPr>
          <a:xfrm>
            <a:off x="899592" y="4005064"/>
            <a:ext cx="2705012" cy="1200329"/>
          </a:xfrm>
          <a:prstGeom prst="rect">
            <a:avLst/>
          </a:prstGeom>
        </p:spPr>
        <p:txBody>
          <a:bodyPr wrap="square">
            <a:spAutoFit/>
          </a:bodyPr>
          <a:lstStyle/>
          <a:p>
            <a:pPr algn="ctr"/>
            <a:r>
              <a:rPr lang="en-GB" b="1" dirty="0">
                <a:solidFill>
                  <a:srgbClr val="FF0000"/>
                </a:solidFill>
                <a:latin typeface="Arial" panose="020B0604020202020204" pitchFamily="34" charset="0"/>
                <a:cs typeface="Arial" panose="020B0604020202020204" pitchFamily="34" charset="0"/>
              </a:rPr>
              <a:t>Cross-validation and select best classifiers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70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lose up of a logo&#10;&#10;Description automatically generated">
            <a:extLst>
              <a:ext uri="{FF2B5EF4-FFF2-40B4-BE49-F238E27FC236}">
                <a16:creationId xmlns:a16="http://schemas.microsoft.com/office/drawing/2014/main" id="{8ED87316-BC46-42CC-8DF6-89E9086A4FD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8030" y="991837"/>
            <a:ext cx="7594370" cy="1922277"/>
          </a:xfrm>
        </p:spPr>
      </p:pic>
      <p:sp>
        <p:nvSpPr>
          <p:cNvPr id="6" name="Slide Number Placeholder 5">
            <a:extLst>
              <a:ext uri="{FF2B5EF4-FFF2-40B4-BE49-F238E27FC236}">
                <a16:creationId xmlns:a16="http://schemas.microsoft.com/office/drawing/2014/main" id="{8333E337-06BF-4FD0-86FC-E36161571BD7}"/>
              </a:ext>
            </a:extLst>
          </p:cNvPr>
          <p:cNvSpPr>
            <a:spLocks noGrp="1"/>
          </p:cNvSpPr>
          <p:nvPr>
            <p:ph type="sldNum" sz="quarter" idx="12"/>
          </p:nvPr>
        </p:nvSpPr>
        <p:spPr/>
        <p:txBody>
          <a:bodyPr/>
          <a:lstStyle/>
          <a:p>
            <a:fld id="{22230EF6-6C13-413D-A541-8FA2732E8850}" type="slidenum">
              <a:rPr lang="en-GB" altLang="en-US" smtClean="0"/>
              <a:pPr/>
              <a:t>39</a:t>
            </a:fld>
            <a:endParaRPr lang="en-GB" altLang="en-US"/>
          </a:p>
        </p:txBody>
      </p:sp>
      <p:pic>
        <p:nvPicPr>
          <p:cNvPr id="1026" name="Picture 2">
            <a:extLst>
              <a:ext uri="{FF2B5EF4-FFF2-40B4-BE49-F238E27FC236}">
                <a16:creationId xmlns:a16="http://schemas.microsoft.com/office/drawing/2014/main" id="{D2D4134B-AC85-47B6-A05C-08442F914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100890"/>
            <a:ext cx="2054526" cy="20545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910F4A5-C0E3-48C4-AB55-8EBC6793CA5A}"/>
              </a:ext>
            </a:extLst>
          </p:cNvPr>
          <p:cNvSpPr/>
          <p:nvPr/>
        </p:nvSpPr>
        <p:spPr>
          <a:xfrm>
            <a:off x="2614040" y="2852936"/>
            <a:ext cx="4098238" cy="677108"/>
          </a:xfrm>
          <a:prstGeom prst="rect">
            <a:avLst/>
          </a:prstGeom>
        </p:spPr>
        <p:txBody>
          <a:bodyPr wrap="none">
            <a:spAutoFit/>
          </a:bodyPr>
          <a:lstStyle/>
          <a:p>
            <a:pPr algn="ctr"/>
            <a:r>
              <a:rPr lang="en-US" sz="2000" b="1" dirty="0">
                <a:solidFill>
                  <a:srgbClr val="000000"/>
                </a:solidFill>
                <a:latin typeface="Arial" panose="020B0604020202020204" pitchFamily="34" charset="0"/>
                <a:cs typeface="Arial" panose="020B0604020202020204" pitchFamily="34" charset="0"/>
              </a:rPr>
              <a:t>Mike Croucher, NAG</a:t>
            </a:r>
          </a:p>
          <a:p>
            <a:pPr algn="ctr"/>
            <a:r>
              <a:rPr lang="en-US" sz="1800" b="1" dirty="0">
                <a:solidFill>
                  <a:srgbClr val="000000"/>
                </a:solidFill>
                <a:latin typeface="Arial" panose="020B0604020202020204" pitchFamily="34" charset="0"/>
                <a:cs typeface="Arial" panose="020B0604020202020204" pitchFamily="34" charset="0"/>
              </a:rPr>
              <a:t>(Visiting Senior RSE @</a:t>
            </a:r>
            <a:r>
              <a:rPr lang="en-US" sz="1800" b="1" dirty="0" err="1">
                <a:solidFill>
                  <a:srgbClr val="000000"/>
                </a:solidFill>
                <a:latin typeface="Arial" panose="020B0604020202020204" pitchFamily="34" charset="0"/>
                <a:cs typeface="Arial" panose="020B0604020202020204" pitchFamily="34" charset="0"/>
              </a:rPr>
              <a:t>SheffieldUni</a:t>
            </a:r>
            <a:r>
              <a:rPr lang="en-US" sz="1800" b="1" dirty="0">
                <a:solidFill>
                  <a:srgbClr val="000000"/>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78D9E3C8-6D1C-49B2-85CE-0D5172EE8E48}"/>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pic>
        <p:nvPicPr>
          <p:cNvPr id="3" name="Picture 2" descr="A screen shot of a monitor&#10;&#10;Description automatically generated">
            <a:extLst>
              <a:ext uri="{FF2B5EF4-FFF2-40B4-BE49-F238E27FC236}">
                <a16:creationId xmlns:a16="http://schemas.microsoft.com/office/drawing/2014/main" id="{B485D3C7-B4AB-4B3A-8160-38079A3A6A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5527504"/>
            <a:ext cx="8915400" cy="1069848"/>
          </a:xfrm>
          <a:prstGeom prst="rect">
            <a:avLst/>
          </a:prstGeom>
        </p:spPr>
      </p:pic>
    </p:spTree>
    <p:extLst>
      <p:ext uri="{BB962C8B-B14F-4D97-AF65-F5344CB8AC3E}">
        <p14:creationId xmlns:p14="http://schemas.microsoft.com/office/powerpoint/2010/main" val="3543950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0406-40E5-4158-B8E7-BA8ECF553C73}"/>
              </a:ext>
            </a:extLst>
          </p:cNvPr>
          <p:cNvSpPr>
            <a:spLocks noGrp="1"/>
          </p:cNvSpPr>
          <p:nvPr>
            <p:ph type="title"/>
          </p:nvPr>
        </p:nvSpPr>
        <p:spPr>
          <a:xfrm>
            <a:off x="14808" y="1010816"/>
            <a:ext cx="8229600" cy="762000"/>
          </a:xfrm>
        </p:spPr>
        <p:txBody>
          <a:bodyPr/>
          <a:lstStyle/>
          <a:p>
            <a:r>
              <a:rPr lang="en-US" dirty="0"/>
              <a:t>Traditional data analysis</a:t>
            </a:r>
          </a:p>
        </p:txBody>
      </p:sp>
      <p:sp>
        <p:nvSpPr>
          <p:cNvPr id="6" name="Slide Number Placeholder 5">
            <a:extLst>
              <a:ext uri="{FF2B5EF4-FFF2-40B4-BE49-F238E27FC236}">
                <a16:creationId xmlns:a16="http://schemas.microsoft.com/office/drawing/2014/main" id="{F63FEBEE-B0EA-4F3B-96E7-BF0A3F5BFF5C}"/>
              </a:ext>
            </a:extLst>
          </p:cNvPr>
          <p:cNvSpPr>
            <a:spLocks noGrp="1"/>
          </p:cNvSpPr>
          <p:nvPr>
            <p:ph type="sldNum" sz="quarter" idx="12"/>
          </p:nvPr>
        </p:nvSpPr>
        <p:spPr/>
        <p:txBody>
          <a:bodyPr/>
          <a:lstStyle/>
          <a:p>
            <a:fld id="{22230EF6-6C13-413D-A541-8FA2732E8850}" type="slidenum">
              <a:rPr lang="en-GB" altLang="en-US" smtClean="0"/>
              <a:pPr/>
              <a:t>4</a:t>
            </a:fld>
            <a:endParaRPr lang="en-GB" altLang="en-US"/>
          </a:p>
        </p:txBody>
      </p:sp>
      <p:sp>
        <p:nvSpPr>
          <p:cNvPr id="3" name="Content Placeholder 2">
            <a:extLst>
              <a:ext uri="{FF2B5EF4-FFF2-40B4-BE49-F238E27FC236}">
                <a16:creationId xmlns:a16="http://schemas.microsoft.com/office/drawing/2014/main" id="{8F892DF5-DFB9-4297-8049-68EF0E25BB1E}"/>
              </a:ext>
            </a:extLst>
          </p:cNvPr>
          <p:cNvSpPr>
            <a:spLocks noGrp="1"/>
          </p:cNvSpPr>
          <p:nvPr>
            <p:ph idx="1"/>
          </p:nvPr>
        </p:nvSpPr>
        <p:spPr>
          <a:xfrm>
            <a:off x="663575" y="2132856"/>
            <a:ext cx="8424958" cy="562744"/>
          </a:xfrm>
        </p:spPr>
        <p:txBody>
          <a:bodyPr/>
          <a:lstStyle/>
          <a:p>
            <a:r>
              <a:rPr lang="en-US" sz="2900" dirty="0"/>
              <a:t>Collect trajectory / path data.</a:t>
            </a:r>
          </a:p>
        </p:txBody>
      </p:sp>
      <p:sp>
        <p:nvSpPr>
          <p:cNvPr id="11" name="Content Placeholder 2">
            <a:extLst>
              <a:ext uri="{FF2B5EF4-FFF2-40B4-BE49-F238E27FC236}">
                <a16:creationId xmlns:a16="http://schemas.microsoft.com/office/drawing/2014/main" id="{6AA7DD65-D767-47E3-B31A-BD35784E34E8}"/>
              </a:ext>
            </a:extLst>
          </p:cNvPr>
          <p:cNvSpPr txBox="1">
            <a:spLocks/>
          </p:cNvSpPr>
          <p:nvPr/>
        </p:nvSpPr>
        <p:spPr bwMode="auto">
          <a:xfrm>
            <a:off x="663575" y="2800683"/>
            <a:ext cx="8424958" cy="56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r>
              <a:rPr lang="en-US" sz="2900" kern="0" dirty="0"/>
              <a:t>Compute various performance measurements.</a:t>
            </a:r>
          </a:p>
        </p:txBody>
      </p:sp>
      <p:pic>
        <p:nvPicPr>
          <p:cNvPr id="7" name="Picture 6">
            <a:extLst>
              <a:ext uri="{FF2B5EF4-FFF2-40B4-BE49-F238E27FC236}">
                <a16:creationId xmlns:a16="http://schemas.microsoft.com/office/drawing/2014/main" id="{92FEED49-1EF6-4919-92A2-A128A0944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89040"/>
            <a:ext cx="2631977" cy="2742473"/>
          </a:xfrm>
          <a:prstGeom prst="rect">
            <a:avLst/>
          </a:prstGeom>
        </p:spPr>
      </p:pic>
      <p:pic>
        <p:nvPicPr>
          <p:cNvPr id="9" name="Picture 8" descr="A picture containing object&#10;&#10;Description automatically generated">
            <a:extLst>
              <a:ext uri="{FF2B5EF4-FFF2-40B4-BE49-F238E27FC236}">
                <a16:creationId xmlns:a16="http://schemas.microsoft.com/office/drawing/2014/main" id="{4894CD70-7155-4125-887C-5F941A9BA9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5763" y="5043460"/>
            <a:ext cx="2299410" cy="1607447"/>
          </a:xfrm>
          <a:prstGeom prst="rect">
            <a:avLst/>
          </a:prstGeom>
        </p:spPr>
      </p:pic>
      <p:sp>
        <p:nvSpPr>
          <p:cNvPr id="10" name="Rectangle 9">
            <a:extLst>
              <a:ext uri="{FF2B5EF4-FFF2-40B4-BE49-F238E27FC236}">
                <a16:creationId xmlns:a16="http://schemas.microsoft.com/office/drawing/2014/main" id="{6D861F96-BB3F-4AE4-906F-791B9B8F3CEE}"/>
              </a:ext>
            </a:extLst>
          </p:cNvPr>
          <p:cNvSpPr/>
          <p:nvPr/>
        </p:nvSpPr>
        <p:spPr>
          <a:xfrm>
            <a:off x="3518528" y="4843405"/>
            <a:ext cx="2299027" cy="400110"/>
          </a:xfrm>
          <a:prstGeom prst="rect">
            <a:avLst/>
          </a:prstGeom>
        </p:spPr>
        <p:txBody>
          <a:bodyPr wrap="none">
            <a:spAutoFit/>
          </a:bodyPr>
          <a:lstStyle/>
          <a:p>
            <a:r>
              <a:rPr lang="en-US" sz="2000" b="1" kern="0" dirty="0">
                <a:solidFill>
                  <a:srgbClr val="2A196F"/>
                </a:solidFill>
                <a:latin typeface="TUOS Blake"/>
              </a:rPr>
              <a:t>Group A: Control</a:t>
            </a:r>
            <a:endParaRPr lang="en-US" sz="2000" b="1" dirty="0"/>
          </a:p>
        </p:txBody>
      </p:sp>
      <p:sp>
        <p:nvSpPr>
          <p:cNvPr id="16" name="TextBox 15">
            <a:extLst>
              <a:ext uri="{FF2B5EF4-FFF2-40B4-BE49-F238E27FC236}">
                <a16:creationId xmlns:a16="http://schemas.microsoft.com/office/drawing/2014/main" id="{51313BA8-6121-4A4B-B054-429B0FC1515F}"/>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pic>
        <p:nvPicPr>
          <p:cNvPr id="13" name="Picture 12" descr="A picture containing object&#10;&#10;Description automatically generated">
            <a:extLst>
              <a:ext uri="{FF2B5EF4-FFF2-40B4-BE49-F238E27FC236}">
                <a16:creationId xmlns:a16="http://schemas.microsoft.com/office/drawing/2014/main" id="{21A1C661-BC62-417F-8FA0-315982CB0A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5098153"/>
            <a:ext cx="2299410" cy="1607447"/>
          </a:xfrm>
          <a:prstGeom prst="rect">
            <a:avLst/>
          </a:prstGeom>
        </p:spPr>
      </p:pic>
      <p:sp>
        <p:nvSpPr>
          <p:cNvPr id="15" name="Rectangle 14">
            <a:extLst>
              <a:ext uri="{FF2B5EF4-FFF2-40B4-BE49-F238E27FC236}">
                <a16:creationId xmlns:a16="http://schemas.microsoft.com/office/drawing/2014/main" id="{E729803C-EA87-41B9-9455-03D5D9B1B5C9}"/>
              </a:ext>
            </a:extLst>
          </p:cNvPr>
          <p:cNvSpPr/>
          <p:nvPr/>
        </p:nvSpPr>
        <p:spPr>
          <a:xfrm>
            <a:off x="6441451" y="4843405"/>
            <a:ext cx="2127505" cy="400110"/>
          </a:xfrm>
          <a:prstGeom prst="rect">
            <a:avLst/>
          </a:prstGeom>
        </p:spPr>
        <p:txBody>
          <a:bodyPr wrap="none">
            <a:spAutoFit/>
          </a:bodyPr>
          <a:lstStyle/>
          <a:p>
            <a:r>
              <a:rPr lang="en-US" sz="2000" b="1" kern="0" dirty="0">
                <a:solidFill>
                  <a:srgbClr val="2A196F"/>
                </a:solidFill>
                <a:latin typeface="TUOS Blake"/>
              </a:rPr>
              <a:t>Group B: Stress</a:t>
            </a:r>
            <a:endParaRPr lang="en-US" sz="2000" b="1" dirty="0"/>
          </a:p>
        </p:txBody>
      </p:sp>
    </p:spTree>
    <p:extLst>
      <p:ext uri="{BB962C8B-B14F-4D97-AF65-F5344CB8AC3E}">
        <p14:creationId xmlns:p14="http://schemas.microsoft.com/office/powerpoint/2010/main" val="100944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98248FA-FE44-4253-8E34-DFC269320706}"/>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6" name="Slide Number Placeholder 5">
            <a:extLst>
              <a:ext uri="{FF2B5EF4-FFF2-40B4-BE49-F238E27FC236}">
                <a16:creationId xmlns:a16="http://schemas.microsoft.com/office/drawing/2014/main" id="{0698C015-C04D-44E3-B0C6-99336CE03CF6}"/>
              </a:ext>
            </a:extLst>
          </p:cNvPr>
          <p:cNvSpPr>
            <a:spLocks noGrp="1"/>
          </p:cNvSpPr>
          <p:nvPr>
            <p:ph type="sldNum" sz="quarter" idx="12"/>
          </p:nvPr>
        </p:nvSpPr>
        <p:spPr/>
        <p:txBody>
          <a:bodyPr/>
          <a:lstStyle/>
          <a:p>
            <a:fld id="{22230EF6-6C13-413D-A541-8FA2732E8850}" type="slidenum">
              <a:rPr lang="en-GB" altLang="en-US" smtClean="0"/>
              <a:pPr/>
              <a:t>40</a:t>
            </a:fld>
            <a:endParaRPr lang="en-GB" altLang="en-US"/>
          </a:p>
        </p:txBody>
      </p:sp>
      <p:sp>
        <p:nvSpPr>
          <p:cNvPr id="10" name="Rectangle 9">
            <a:extLst>
              <a:ext uri="{FF2B5EF4-FFF2-40B4-BE49-F238E27FC236}">
                <a16:creationId xmlns:a16="http://schemas.microsoft.com/office/drawing/2014/main" id="{0A22EF73-AC2A-4444-8970-1B7A14755F44}"/>
              </a:ext>
            </a:extLst>
          </p:cNvPr>
          <p:cNvSpPr/>
          <p:nvPr/>
        </p:nvSpPr>
        <p:spPr>
          <a:xfrm>
            <a:off x="3236912" y="930722"/>
            <a:ext cx="1509452" cy="707886"/>
          </a:xfrm>
          <a:prstGeom prst="rect">
            <a:avLst/>
          </a:prstGeom>
        </p:spPr>
        <p:txBody>
          <a:bodyPr wrap="none">
            <a:spAutoFit/>
          </a:bodyPr>
          <a:lstStyle/>
          <a:p>
            <a:r>
              <a:rPr lang="en-US" sz="2000" dirty="0">
                <a:solidFill>
                  <a:srgbClr val="2A196F"/>
                </a:solidFill>
                <a:latin typeface="+mn-lt"/>
              </a:rPr>
              <a:t>Vouros, A., </a:t>
            </a:r>
          </a:p>
          <a:p>
            <a:r>
              <a:rPr lang="en-US" sz="2000" dirty="0">
                <a:solidFill>
                  <a:srgbClr val="2A196F"/>
                </a:solidFill>
                <a:latin typeface="+mn-lt"/>
              </a:rPr>
              <a:t>et al. (2018)</a:t>
            </a:r>
          </a:p>
        </p:txBody>
      </p:sp>
      <p:pic>
        <p:nvPicPr>
          <p:cNvPr id="3" name="Picture 2">
            <a:extLst>
              <a:ext uri="{FF2B5EF4-FFF2-40B4-BE49-F238E27FC236}">
                <a16:creationId xmlns:a16="http://schemas.microsoft.com/office/drawing/2014/main" id="{B094E3FB-889A-4AEB-8A00-1F02C8B45E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370" y="1765375"/>
            <a:ext cx="8079259" cy="1591617"/>
          </a:xfrm>
          <a:prstGeom prst="rect">
            <a:avLst/>
          </a:prstGeom>
        </p:spPr>
      </p:pic>
      <p:sp>
        <p:nvSpPr>
          <p:cNvPr id="7" name="Title 1">
            <a:extLst>
              <a:ext uri="{FF2B5EF4-FFF2-40B4-BE49-F238E27FC236}">
                <a16:creationId xmlns:a16="http://schemas.microsoft.com/office/drawing/2014/main" id="{B083E71A-063C-4FDA-9019-28C9A077C060}"/>
              </a:ext>
            </a:extLst>
          </p:cNvPr>
          <p:cNvSpPr>
            <a:spLocks noGrp="1"/>
          </p:cNvSpPr>
          <p:nvPr>
            <p:ph type="title"/>
          </p:nvPr>
        </p:nvSpPr>
        <p:spPr>
          <a:xfrm>
            <a:off x="0" y="1023546"/>
            <a:ext cx="6588224" cy="533246"/>
          </a:xfrm>
        </p:spPr>
        <p:txBody>
          <a:bodyPr/>
          <a:lstStyle/>
          <a:p>
            <a:r>
              <a:rPr lang="en-US" dirty="0"/>
              <a:t>Case study I</a:t>
            </a:r>
          </a:p>
        </p:txBody>
      </p:sp>
      <p:grpSp>
        <p:nvGrpSpPr>
          <p:cNvPr id="19" name="Group 18">
            <a:extLst>
              <a:ext uri="{FF2B5EF4-FFF2-40B4-BE49-F238E27FC236}">
                <a16:creationId xmlns:a16="http://schemas.microsoft.com/office/drawing/2014/main" id="{530DE4BC-8F35-4065-9BDC-E974C8D5B755}"/>
              </a:ext>
            </a:extLst>
          </p:cNvPr>
          <p:cNvGrpSpPr/>
          <p:nvPr/>
        </p:nvGrpSpPr>
        <p:grpSpPr>
          <a:xfrm>
            <a:off x="1209220" y="3644241"/>
            <a:ext cx="1647208" cy="3141751"/>
            <a:chOff x="1155758" y="3429000"/>
            <a:chExt cx="1760058" cy="3356992"/>
          </a:xfrm>
          <a:noFill/>
        </p:grpSpPr>
        <p:pic>
          <p:nvPicPr>
            <p:cNvPr id="14" name="Picture 13">
              <a:extLst>
                <a:ext uri="{FF2B5EF4-FFF2-40B4-BE49-F238E27FC236}">
                  <a16:creationId xmlns:a16="http://schemas.microsoft.com/office/drawing/2014/main" id="{ECE11233-C367-45E2-86D0-7F4426F74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0128" y="3452415"/>
              <a:ext cx="1731317" cy="3310161"/>
            </a:xfrm>
            <a:prstGeom prst="rect">
              <a:avLst/>
            </a:prstGeom>
            <a:grpFill/>
            <a:ln w="38100">
              <a:solidFill>
                <a:srgbClr val="000000"/>
              </a:solidFill>
            </a:ln>
          </p:spPr>
        </p:pic>
        <p:sp>
          <p:nvSpPr>
            <p:cNvPr id="18" name="Rectangle 17">
              <a:extLst>
                <a:ext uri="{FF2B5EF4-FFF2-40B4-BE49-F238E27FC236}">
                  <a16:creationId xmlns:a16="http://schemas.microsoft.com/office/drawing/2014/main" id="{75DA70D0-5114-48FC-9507-CC1BB6415719}"/>
                </a:ext>
              </a:extLst>
            </p:cNvPr>
            <p:cNvSpPr/>
            <p:nvPr/>
          </p:nvSpPr>
          <p:spPr bwMode="auto">
            <a:xfrm>
              <a:off x="1155758" y="3429000"/>
              <a:ext cx="1760058" cy="3356992"/>
            </a:xfrm>
            <a:prstGeom prst="rect">
              <a:avLst/>
            </a:prstGeom>
            <a:grp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grpSp>
      <p:pic>
        <p:nvPicPr>
          <p:cNvPr id="5" name="Picture 4" descr="A drawing of a person&#10;&#10;Description automatically generated">
            <a:extLst>
              <a:ext uri="{FF2B5EF4-FFF2-40B4-BE49-F238E27FC236}">
                <a16:creationId xmlns:a16="http://schemas.microsoft.com/office/drawing/2014/main" id="{34D91713-9C9B-495A-9E1B-7C93475330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80" y="3644242"/>
            <a:ext cx="3065211" cy="1375146"/>
          </a:xfrm>
          <a:prstGeom prst="rect">
            <a:avLst/>
          </a:prstGeom>
        </p:spPr>
      </p:pic>
      <p:pic>
        <p:nvPicPr>
          <p:cNvPr id="16" name="Picture 15" descr="A drawing of a person&#10;&#10;Description automatically generated">
            <a:extLst>
              <a:ext uri="{FF2B5EF4-FFF2-40B4-BE49-F238E27FC236}">
                <a16:creationId xmlns:a16="http://schemas.microsoft.com/office/drawing/2014/main" id="{9ABFD563-0AD9-44D0-B788-27BF48F93D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4607" y="5127995"/>
            <a:ext cx="2951809" cy="1644956"/>
          </a:xfrm>
          <a:prstGeom prst="rect">
            <a:avLst/>
          </a:prstGeom>
        </p:spPr>
      </p:pic>
      <p:sp>
        <p:nvSpPr>
          <p:cNvPr id="20" name="Rectangle 19">
            <a:extLst>
              <a:ext uri="{FF2B5EF4-FFF2-40B4-BE49-F238E27FC236}">
                <a16:creationId xmlns:a16="http://schemas.microsoft.com/office/drawing/2014/main" id="{CCC337E2-7375-4777-8F7A-E606E57AB0B4}"/>
              </a:ext>
            </a:extLst>
          </p:cNvPr>
          <p:cNvSpPr/>
          <p:nvPr/>
        </p:nvSpPr>
        <p:spPr bwMode="auto">
          <a:xfrm>
            <a:off x="5220072" y="5127995"/>
            <a:ext cx="3206064" cy="165799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21" name="Rectangle 20">
            <a:extLst>
              <a:ext uri="{FF2B5EF4-FFF2-40B4-BE49-F238E27FC236}">
                <a16:creationId xmlns:a16="http://schemas.microsoft.com/office/drawing/2014/main" id="{1D8C4689-D58D-4AAA-A948-3D26D05F1CDA}"/>
              </a:ext>
            </a:extLst>
          </p:cNvPr>
          <p:cNvSpPr/>
          <p:nvPr/>
        </p:nvSpPr>
        <p:spPr bwMode="auto">
          <a:xfrm>
            <a:off x="5220670" y="3644241"/>
            <a:ext cx="3206064" cy="1395134"/>
          </a:xfrm>
          <a:prstGeom prst="rect">
            <a:avLst/>
          </a:prstGeom>
          <a:no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24" name="Rectangle 23">
            <a:extLst>
              <a:ext uri="{FF2B5EF4-FFF2-40B4-BE49-F238E27FC236}">
                <a16:creationId xmlns:a16="http://schemas.microsoft.com/office/drawing/2014/main" id="{C4E2D221-7844-4AB0-AEA3-895DC8EDE5FD}"/>
              </a:ext>
            </a:extLst>
          </p:cNvPr>
          <p:cNvSpPr/>
          <p:nvPr/>
        </p:nvSpPr>
        <p:spPr>
          <a:xfrm rot="16200000">
            <a:off x="-325655" y="4756805"/>
            <a:ext cx="2273379" cy="830997"/>
          </a:xfrm>
          <a:prstGeom prst="rect">
            <a:avLst/>
          </a:prstGeom>
        </p:spPr>
        <p:txBody>
          <a:bodyPr wrap="none">
            <a:spAutoFit/>
          </a:bodyPr>
          <a:lstStyle/>
          <a:p>
            <a:pPr algn="ctr"/>
            <a:r>
              <a:rPr lang="en-US" kern="0" dirty="0">
                <a:solidFill>
                  <a:srgbClr val="000000"/>
                </a:solidFill>
                <a:latin typeface="Arial" panose="020B0604020202020204" pitchFamily="34" charset="0"/>
                <a:cs typeface="Arial" panose="020B0604020202020204" pitchFamily="34" charset="0"/>
              </a:rPr>
              <a:t>performance </a:t>
            </a:r>
          </a:p>
          <a:p>
            <a:pPr algn="ctr"/>
            <a:r>
              <a:rPr lang="en-US" kern="0" dirty="0">
                <a:solidFill>
                  <a:srgbClr val="000000"/>
                </a:solidFill>
                <a:latin typeface="Arial" panose="020B0604020202020204" pitchFamily="34" charset="0"/>
                <a:cs typeface="Arial" panose="020B0604020202020204" pitchFamily="34" charset="0"/>
              </a:rPr>
              <a:t>measurements</a:t>
            </a:r>
            <a:endParaRPr lang="en-US" dirty="0">
              <a:solidFill>
                <a:srgbClr val="000000"/>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2EEDABEA-A58D-44B4-B4D2-3F56FBAF0606}"/>
              </a:ext>
            </a:extLst>
          </p:cNvPr>
          <p:cNvSpPr/>
          <p:nvPr/>
        </p:nvSpPr>
        <p:spPr>
          <a:xfrm>
            <a:off x="3013581" y="3789040"/>
            <a:ext cx="2170786" cy="830997"/>
          </a:xfrm>
          <a:prstGeom prst="rect">
            <a:avLst/>
          </a:prstGeom>
        </p:spPr>
        <p:txBody>
          <a:bodyPr wrap="none">
            <a:spAutoFit/>
          </a:bodyPr>
          <a:lstStyle/>
          <a:p>
            <a:pPr algn="ctr"/>
            <a:r>
              <a:rPr lang="en-US" kern="0" dirty="0">
                <a:solidFill>
                  <a:schemeClr val="accent6">
                    <a:lumMod val="75000"/>
                  </a:schemeClr>
                </a:solidFill>
                <a:latin typeface="Arial" panose="020B0604020202020204" pitchFamily="34" charset="0"/>
                <a:cs typeface="Arial" panose="020B0604020202020204" pitchFamily="34" charset="0"/>
              </a:rPr>
              <a:t>full trajectories</a:t>
            </a:r>
          </a:p>
          <a:p>
            <a:pPr algn="ctr"/>
            <a:r>
              <a:rPr lang="en-US" kern="0" dirty="0">
                <a:solidFill>
                  <a:schemeClr val="accent6">
                    <a:lumMod val="75000"/>
                  </a:schemeClr>
                </a:solidFill>
                <a:latin typeface="Arial" panose="020B0604020202020204" pitchFamily="34" charset="0"/>
                <a:cs typeface="Arial" panose="020B0604020202020204" pitchFamily="34" charset="0"/>
              </a:rPr>
              <a:t>classification</a:t>
            </a:r>
            <a:endParaRPr lang="en-US" dirty="0">
              <a:solidFill>
                <a:schemeClr val="accent6">
                  <a:lumMod val="75000"/>
                </a:schemeClr>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59A5BC7E-3717-4DD2-9EF5-AD57D7A66D54}"/>
              </a:ext>
            </a:extLst>
          </p:cNvPr>
          <p:cNvSpPr/>
          <p:nvPr/>
        </p:nvSpPr>
        <p:spPr>
          <a:xfrm>
            <a:off x="3135375" y="5418955"/>
            <a:ext cx="1931939" cy="830997"/>
          </a:xfrm>
          <a:prstGeom prst="rect">
            <a:avLst/>
          </a:prstGeom>
        </p:spPr>
        <p:txBody>
          <a:bodyPr wrap="none">
            <a:spAutoFit/>
          </a:bodyPr>
          <a:lstStyle/>
          <a:p>
            <a:pPr algn="ctr"/>
            <a:r>
              <a:rPr lang="en-US" kern="0" dirty="0">
                <a:solidFill>
                  <a:srgbClr val="FF0000"/>
                </a:solidFill>
                <a:latin typeface="Arial" panose="020B0604020202020204" pitchFamily="34" charset="0"/>
                <a:cs typeface="Arial" panose="020B0604020202020204" pitchFamily="34" charset="0"/>
              </a:rPr>
              <a:t>RODA</a:t>
            </a:r>
          </a:p>
          <a:p>
            <a:pPr algn="ctr"/>
            <a:r>
              <a:rPr lang="en-US" kern="0" dirty="0">
                <a:solidFill>
                  <a:srgbClr val="FF0000"/>
                </a:solidFill>
                <a:latin typeface="Arial" panose="020B0604020202020204" pitchFamily="34" charset="0"/>
                <a:cs typeface="Arial" panose="020B0604020202020204" pitchFamily="34" charset="0"/>
              </a:rPr>
              <a:t>classification</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9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p:bldP spid="25"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98248FA-FE44-4253-8E34-DFC269320706}"/>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6" name="Slide Number Placeholder 5">
            <a:extLst>
              <a:ext uri="{FF2B5EF4-FFF2-40B4-BE49-F238E27FC236}">
                <a16:creationId xmlns:a16="http://schemas.microsoft.com/office/drawing/2014/main" id="{0698C015-C04D-44E3-B0C6-99336CE03CF6}"/>
              </a:ext>
            </a:extLst>
          </p:cNvPr>
          <p:cNvSpPr>
            <a:spLocks noGrp="1"/>
          </p:cNvSpPr>
          <p:nvPr>
            <p:ph type="sldNum" sz="quarter" idx="12"/>
          </p:nvPr>
        </p:nvSpPr>
        <p:spPr/>
        <p:txBody>
          <a:bodyPr/>
          <a:lstStyle/>
          <a:p>
            <a:fld id="{22230EF6-6C13-413D-A541-8FA2732E8850}" type="slidenum">
              <a:rPr lang="en-GB" altLang="en-US" smtClean="0"/>
              <a:pPr/>
              <a:t>41</a:t>
            </a:fld>
            <a:endParaRPr lang="en-GB" altLang="en-US"/>
          </a:p>
        </p:txBody>
      </p:sp>
      <p:sp>
        <p:nvSpPr>
          <p:cNvPr id="7" name="Title 1">
            <a:extLst>
              <a:ext uri="{FF2B5EF4-FFF2-40B4-BE49-F238E27FC236}">
                <a16:creationId xmlns:a16="http://schemas.microsoft.com/office/drawing/2014/main" id="{B083E71A-063C-4FDA-9019-28C9A077C060}"/>
              </a:ext>
            </a:extLst>
          </p:cNvPr>
          <p:cNvSpPr>
            <a:spLocks noGrp="1"/>
          </p:cNvSpPr>
          <p:nvPr>
            <p:ph type="title"/>
          </p:nvPr>
        </p:nvSpPr>
        <p:spPr>
          <a:xfrm>
            <a:off x="0" y="1023546"/>
            <a:ext cx="6588224" cy="533246"/>
          </a:xfrm>
        </p:spPr>
        <p:txBody>
          <a:bodyPr/>
          <a:lstStyle/>
          <a:p>
            <a:r>
              <a:rPr lang="en-US" dirty="0"/>
              <a:t>Case study II</a:t>
            </a:r>
          </a:p>
        </p:txBody>
      </p:sp>
      <p:pic>
        <p:nvPicPr>
          <p:cNvPr id="28" name="Picture 27">
            <a:extLst>
              <a:ext uri="{FF2B5EF4-FFF2-40B4-BE49-F238E27FC236}">
                <a16:creationId xmlns:a16="http://schemas.microsoft.com/office/drawing/2014/main" id="{98DFEEBB-ED1E-459A-9834-1B928F4A7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00" y="1700808"/>
            <a:ext cx="8964488" cy="2392435"/>
          </a:xfrm>
          <a:prstGeom prst="rect">
            <a:avLst/>
          </a:prstGeom>
        </p:spPr>
      </p:pic>
      <p:pic>
        <p:nvPicPr>
          <p:cNvPr id="30" name="Picture 29" descr="A close up of a logo&#10;&#10;Description automatically generated">
            <a:extLst>
              <a:ext uri="{FF2B5EF4-FFF2-40B4-BE49-F238E27FC236}">
                <a16:creationId xmlns:a16="http://schemas.microsoft.com/office/drawing/2014/main" id="{F46646AD-89FD-483D-99DA-A42D7140F9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62" y="4903037"/>
            <a:ext cx="6974830" cy="1802563"/>
          </a:xfrm>
          <a:prstGeom prst="rect">
            <a:avLst/>
          </a:prstGeom>
        </p:spPr>
      </p:pic>
      <p:sp>
        <p:nvSpPr>
          <p:cNvPr id="31" name="Rectangle 30">
            <a:extLst>
              <a:ext uri="{FF2B5EF4-FFF2-40B4-BE49-F238E27FC236}">
                <a16:creationId xmlns:a16="http://schemas.microsoft.com/office/drawing/2014/main" id="{0ABDF073-075A-4984-BF05-09E7D614AA89}"/>
              </a:ext>
            </a:extLst>
          </p:cNvPr>
          <p:cNvSpPr/>
          <p:nvPr/>
        </p:nvSpPr>
        <p:spPr>
          <a:xfrm>
            <a:off x="3419872" y="941968"/>
            <a:ext cx="1502591" cy="707886"/>
          </a:xfrm>
          <a:prstGeom prst="rect">
            <a:avLst/>
          </a:prstGeom>
        </p:spPr>
        <p:txBody>
          <a:bodyPr wrap="none">
            <a:spAutoFit/>
          </a:bodyPr>
          <a:lstStyle/>
          <a:p>
            <a:r>
              <a:rPr lang="en-US" sz="2000" dirty="0" err="1">
                <a:solidFill>
                  <a:srgbClr val="2A196F"/>
                </a:solidFill>
                <a:latin typeface="+mn-lt"/>
              </a:rPr>
              <a:t>Huzard</a:t>
            </a:r>
            <a:r>
              <a:rPr lang="en-US" sz="2000" dirty="0">
                <a:solidFill>
                  <a:srgbClr val="2A196F"/>
                </a:solidFill>
                <a:latin typeface="+mn-lt"/>
              </a:rPr>
              <a:t>, D., </a:t>
            </a:r>
          </a:p>
          <a:p>
            <a:r>
              <a:rPr lang="en-US" sz="2000" dirty="0">
                <a:solidFill>
                  <a:srgbClr val="2A196F"/>
                </a:solidFill>
                <a:latin typeface="+mn-lt"/>
              </a:rPr>
              <a:t>et al. (2019)</a:t>
            </a:r>
          </a:p>
        </p:txBody>
      </p:sp>
      <p:sp>
        <p:nvSpPr>
          <p:cNvPr id="32" name="Rectangle 31">
            <a:extLst>
              <a:ext uri="{FF2B5EF4-FFF2-40B4-BE49-F238E27FC236}">
                <a16:creationId xmlns:a16="http://schemas.microsoft.com/office/drawing/2014/main" id="{848A3786-199C-4541-A5FB-45BA718E91C7}"/>
              </a:ext>
            </a:extLst>
          </p:cNvPr>
          <p:cNvSpPr/>
          <p:nvPr/>
        </p:nvSpPr>
        <p:spPr bwMode="auto">
          <a:xfrm>
            <a:off x="40621" y="5301208"/>
            <a:ext cx="3811299" cy="151216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33" name="Rectangle 32">
            <a:extLst>
              <a:ext uri="{FF2B5EF4-FFF2-40B4-BE49-F238E27FC236}">
                <a16:creationId xmlns:a16="http://schemas.microsoft.com/office/drawing/2014/main" id="{56AC029A-4BE1-4D62-A26B-57BD658680EA}"/>
              </a:ext>
            </a:extLst>
          </p:cNvPr>
          <p:cNvSpPr/>
          <p:nvPr/>
        </p:nvSpPr>
        <p:spPr bwMode="auto">
          <a:xfrm>
            <a:off x="6266750" y="5301208"/>
            <a:ext cx="839983" cy="151216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Tree>
    <p:extLst>
      <p:ext uri="{BB962C8B-B14F-4D97-AF65-F5344CB8AC3E}">
        <p14:creationId xmlns:p14="http://schemas.microsoft.com/office/powerpoint/2010/main" val="41334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98248FA-FE44-4253-8E34-DFC269320706}"/>
              </a:ext>
            </a:extLst>
          </p:cNvPr>
          <p:cNvSpPr txBox="1"/>
          <p:nvPr/>
        </p:nvSpPr>
        <p:spPr>
          <a:xfrm>
            <a:off x="8180448" y="6042864"/>
            <a:ext cx="965142" cy="695238"/>
          </a:xfrm>
          <a:prstGeom prst="rect">
            <a:avLst/>
          </a:prstGeom>
          <a:solidFill>
            <a:srgbClr val="FFFFFF"/>
          </a:solidFill>
          <a:ln>
            <a:noFill/>
          </a:ln>
        </p:spPr>
        <p:txBody>
          <a:bodyPr wrap="square" rtlCol="0">
            <a:spAutoFit/>
          </a:bodyPr>
          <a:lstStyle/>
          <a:p>
            <a:endParaRPr lang="en-US" dirty="0"/>
          </a:p>
        </p:txBody>
      </p:sp>
      <p:sp>
        <p:nvSpPr>
          <p:cNvPr id="6" name="Slide Number Placeholder 5">
            <a:extLst>
              <a:ext uri="{FF2B5EF4-FFF2-40B4-BE49-F238E27FC236}">
                <a16:creationId xmlns:a16="http://schemas.microsoft.com/office/drawing/2014/main" id="{0698C015-C04D-44E3-B0C6-99336CE03CF6}"/>
              </a:ext>
            </a:extLst>
          </p:cNvPr>
          <p:cNvSpPr>
            <a:spLocks noGrp="1"/>
          </p:cNvSpPr>
          <p:nvPr>
            <p:ph type="sldNum" sz="quarter" idx="12"/>
          </p:nvPr>
        </p:nvSpPr>
        <p:spPr/>
        <p:txBody>
          <a:bodyPr/>
          <a:lstStyle/>
          <a:p>
            <a:fld id="{22230EF6-6C13-413D-A541-8FA2732E8850}" type="slidenum">
              <a:rPr lang="en-GB" altLang="en-US" smtClean="0"/>
              <a:pPr/>
              <a:t>42</a:t>
            </a:fld>
            <a:endParaRPr lang="en-GB" altLang="en-US"/>
          </a:p>
        </p:txBody>
      </p:sp>
      <p:sp>
        <p:nvSpPr>
          <p:cNvPr id="7" name="Title 1">
            <a:extLst>
              <a:ext uri="{FF2B5EF4-FFF2-40B4-BE49-F238E27FC236}">
                <a16:creationId xmlns:a16="http://schemas.microsoft.com/office/drawing/2014/main" id="{B083E71A-063C-4FDA-9019-28C9A077C060}"/>
              </a:ext>
            </a:extLst>
          </p:cNvPr>
          <p:cNvSpPr>
            <a:spLocks noGrp="1"/>
          </p:cNvSpPr>
          <p:nvPr>
            <p:ph type="title"/>
          </p:nvPr>
        </p:nvSpPr>
        <p:spPr>
          <a:xfrm>
            <a:off x="0" y="1023546"/>
            <a:ext cx="6588224" cy="533246"/>
          </a:xfrm>
        </p:spPr>
        <p:txBody>
          <a:bodyPr/>
          <a:lstStyle/>
          <a:p>
            <a:r>
              <a:rPr lang="en-US" dirty="0"/>
              <a:t>Case study II</a:t>
            </a:r>
          </a:p>
        </p:txBody>
      </p:sp>
      <p:sp>
        <p:nvSpPr>
          <p:cNvPr id="31" name="Rectangle 30">
            <a:extLst>
              <a:ext uri="{FF2B5EF4-FFF2-40B4-BE49-F238E27FC236}">
                <a16:creationId xmlns:a16="http://schemas.microsoft.com/office/drawing/2014/main" id="{0ABDF073-075A-4984-BF05-09E7D614AA89}"/>
              </a:ext>
            </a:extLst>
          </p:cNvPr>
          <p:cNvSpPr/>
          <p:nvPr/>
        </p:nvSpPr>
        <p:spPr>
          <a:xfrm>
            <a:off x="3491880" y="936226"/>
            <a:ext cx="1502591" cy="707886"/>
          </a:xfrm>
          <a:prstGeom prst="rect">
            <a:avLst/>
          </a:prstGeom>
        </p:spPr>
        <p:txBody>
          <a:bodyPr wrap="none">
            <a:spAutoFit/>
          </a:bodyPr>
          <a:lstStyle/>
          <a:p>
            <a:r>
              <a:rPr lang="en-US" sz="2000" dirty="0" err="1">
                <a:solidFill>
                  <a:srgbClr val="2A196F"/>
                </a:solidFill>
                <a:latin typeface="+mn-lt"/>
              </a:rPr>
              <a:t>Huzard</a:t>
            </a:r>
            <a:r>
              <a:rPr lang="en-US" sz="2000" dirty="0">
                <a:solidFill>
                  <a:srgbClr val="2A196F"/>
                </a:solidFill>
                <a:latin typeface="+mn-lt"/>
              </a:rPr>
              <a:t>, D., </a:t>
            </a:r>
          </a:p>
          <a:p>
            <a:r>
              <a:rPr lang="en-US" sz="2000" dirty="0">
                <a:solidFill>
                  <a:srgbClr val="2A196F"/>
                </a:solidFill>
                <a:latin typeface="+mn-lt"/>
              </a:rPr>
              <a:t>et al. (2019)</a:t>
            </a:r>
          </a:p>
        </p:txBody>
      </p:sp>
      <p:grpSp>
        <p:nvGrpSpPr>
          <p:cNvPr id="13" name="Group 12">
            <a:extLst>
              <a:ext uri="{FF2B5EF4-FFF2-40B4-BE49-F238E27FC236}">
                <a16:creationId xmlns:a16="http://schemas.microsoft.com/office/drawing/2014/main" id="{5E2BBBC0-ACE9-4BAD-AFDA-799CCA91631E}"/>
              </a:ext>
            </a:extLst>
          </p:cNvPr>
          <p:cNvGrpSpPr/>
          <p:nvPr/>
        </p:nvGrpSpPr>
        <p:grpSpPr>
          <a:xfrm>
            <a:off x="179512" y="1784292"/>
            <a:ext cx="4032448" cy="5029084"/>
            <a:chOff x="134975" y="1814335"/>
            <a:chExt cx="4032448" cy="5029084"/>
          </a:xfrm>
        </p:grpSpPr>
        <p:pic>
          <p:nvPicPr>
            <p:cNvPr id="3" name="Picture 2" descr="A close up of a logo&#10;&#10;Description automatically generated">
              <a:extLst>
                <a:ext uri="{FF2B5EF4-FFF2-40B4-BE49-F238E27FC236}">
                  <a16:creationId xmlns:a16="http://schemas.microsoft.com/office/drawing/2014/main" id="{8E89E0E3-5EFB-4587-A333-4F78218FE9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948" y="1946875"/>
              <a:ext cx="3206503" cy="1106426"/>
            </a:xfrm>
            <a:prstGeom prst="rect">
              <a:avLst/>
            </a:prstGeom>
          </p:spPr>
        </p:pic>
        <p:pic>
          <p:nvPicPr>
            <p:cNvPr id="9" name="Picture 8">
              <a:extLst>
                <a:ext uri="{FF2B5EF4-FFF2-40B4-BE49-F238E27FC236}">
                  <a16:creationId xmlns:a16="http://schemas.microsoft.com/office/drawing/2014/main" id="{0CE384B8-A2C2-4389-8971-2AD71266D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270403"/>
              <a:ext cx="3799361" cy="3573016"/>
            </a:xfrm>
            <a:prstGeom prst="rect">
              <a:avLst/>
            </a:prstGeom>
          </p:spPr>
        </p:pic>
        <p:sp>
          <p:nvSpPr>
            <p:cNvPr id="18" name="Rectangle 17">
              <a:extLst>
                <a:ext uri="{FF2B5EF4-FFF2-40B4-BE49-F238E27FC236}">
                  <a16:creationId xmlns:a16="http://schemas.microsoft.com/office/drawing/2014/main" id="{1A2DCF1F-9694-4688-B6C6-FEA33B28F1F0}"/>
                </a:ext>
              </a:extLst>
            </p:cNvPr>
            <p:cNvSpPr/>
            <p:nvPr/>
          </p:nvSpPr>
          <p:spPr bwMode="auto">
            <a:xfrm>
              <a:off x="134975" y="1814335"/>
              <a:ext cx="4032448" cy="4998595"/>
            </a:xfrm>
            <a:prstGeom prst="rect">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grpSp>
      <p:grpSp>
        <p:nvGrpSpPr>
          <p:cNvPr id="12" name="Group 11">
            <a:extLst>
              <a:ext uri="{FF2B5EF4-FFF2-40B4-BE49-F238E27FC236}">
                <a16:creationId xmlns:a16="http://schemas.microsoft.com/office/drawing/2014/main" id="{346A1109-33A3-493D-ABA9-95C904526244}"/>
              </a:ext>
            </a:extLst>
          </p:cNvPr>
          <p:cNvGrpSpPr/>
          <p:nvPr/>
        </p:nvGrpSpPr>
        <p:grpSpPr>
          <a:xfrm>
            <a:off x="4932040" y="1772816"/>
            <a:ext cx="4032448" cy="4998595"/>
            <a:chOff x="4760384" y="1814336"/>
            <a:chExt cx="4032448" cy="4998595"/>
          </a:xfrm>
        </p:grpSpPr>
        <p:pic>
          <p:nvPicPr>
            <p:cNvPr id="5" name="Picture 4">
              <a:extLst>
                <a:ext uri="{FF2B5EF4-FFF2-40B4-BE49-F238E27FC236}">
                  <a16:creationId xmlns:a16="http://schemas.microsoft.com/office/drawing/2014/main" id="{9A5A2216-D70D-4D8C-A9E1-61045173DF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3239914"/>
              <a:ext cx="3457150" cy="3573016"/>
            </a:xfrm>
            <a:prstGeom prst="rect">
              <a:avLst/>
            </a:prstGeom>
          </p:spPr>
        </p:pic>
        <p:pic>
          <p:nvPicPr>
            <p:cNvPr id="11" name="Picture 10">
              <a:extLst>
                <a:ext uri="{FF2B5EF4-FFF2-40B4-BE49-F238E27FC236}">
                  <a16:creationId xmlns:a16="http://schemas.microsoft.com/office/drawing/2014/main" id="{938E164D-C00F-4302-9CC7-34EBEBE803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4402" y="1916831"/>
              <a:ext cx="600457" cy="1106426"/>
            </a:xfrm>
            <a:prstGeom prst="rect">
              <a:avLst/>
            </a:prstGeom>
          </p:spPr>
        </p:pic>
        <p:sp>
          <p:nvSpPr>
            <p:cNvPr id="19" name="Rectangle 18">
              <a:extLst>
                <a:ext uri="{FF2B5EF4-FFF2-40B4-BE49-F238E27FC236}">
                  <a16:creationId xmlns:a16="http://schemas.microsoft.com/office/drawing/2014/main" id="{9E5262DA-B659-4EB2-B8A4-072B55B1F1B4}"/>
                </a:ext>
              </a:extLst>
            </p:cNvPr>
            <p:cNvSpPr/>
            <p:nvPr/>
          </p:nvSpPr>
          <p:spPr bwMode="auto">
            <a:xfrm>
              <a:off x="4760384" y="1814336"/>
              <a:ext cx="4032448" cy="4998595"/>
            </a:xfrm>
            <a:prstGeom prst="rect">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grpSp>
    </p:spTree>
    <p:extLst>
      <p:ext uri="{BB962C8B-B14F-4D97-AF65-F5344CB8AC3E}">
        <p14:creationId xmlns:p14="http://schemas.microsoft.com/office/powerpoint/2010/main" val="15270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98248FA-FE44-4253-8E34-DFC269320706}"/>
              </a:ext>
            </a:extLst>
          </p:cNvPr>
          <p:cNvSpPr txBox="1"/>
          <p:nvPr/>
        </p:nvSpPr>
        <p:spPr>
          <a:xfrm>
            <a:off x="8180448" y="6042864"/>
            <a:ext cx="965142" cy="695238"/>
          </a:xfrm>
          <a:prstGeom prst="rect">
            <a:avLst/>
          </a:prstGeom>
          <a:solidFill>
            <a:srgbClr val="FFFFFF"/>
          </a:solidFill>
          <a:ln>
            <a:noFill/>
          </a:ln>
        </p:spPr>
        <p:txBody>
          <a:bodyPr wrap="square" rtlCol="0">
            <a:spAutoFit/>
          </a:bodyPr>
          <a:lstStyle/>
          <a:p>
            <a:endParaRPr lang="en-US" dirty="0"/>
          </a:p>
        </p:txBody>
      </p:sp>
      <p:sp>
        <p:nvSpPr>
          <p:cNvPr id="6" name="Slide Number Placeholder 5">
            <a:extLst>
              <a:ext uri="{FF2B5EF4-FFF2-40B4-BE49-F238E27FC236}">
                <a16:creationId xmlns:a16="http://schemas.microsoft.com/office/drawing/2014/main" id="{0698C015-C04D-44E3-B0C6-99336CE03CF6}"/>
              </a:ext>
            </a:extLst>
          </p:cNvPr>
          <p:cNvSpPr>
            <a:spLocks noGrp="1"/>
          </p:cNvSpPr>
          <p:nvPr>
            <p:ph type="sldNum" sz="quarter" idx="12"/>
          </p:nvPr>
        </p:nvSpPr>
        <p:spPr/>
        <p:txBody>
          <a:bodyPr/>
          <a:lstStyle/>
          <a:p>
            <a:fld id="{22230EF6-6C13-413D-A541-8FA2732E8850}" type="slidenum">
              <a:rPr lang="en-GB" altLang="en-US" smtClean="0"/>
              <a:pPr/>
              <a:t>43</a:t>
            </a:fld>
            <a:endParaRPr lang="en-GB" altLang="en-US"/>
          </a:p>
        </p:txBody>
      </p:sp>
      <p:sp>
        <p:nvSpPr>
          <p:cNvPr id="7" name="Title 1">
            <a:extLst>
              <a:ext uri="{FF2B5EF4-FFF2-40B4-BE49-F238E27FC236}">
                <a16:creationId xmlns:a16="http://schemas.microsoft.com/office/drawing/2014/main" id="{B083E71A-063C-4FDA-9019-28C9A077C060}"/>
              </a:ext>
            </a:extLst>
          </p:cNvPr>
          <p:cNvSpPr>
            <a:spLocks noGrp="1"/>
          </p:cNvSpPr>
          <p:nvPr>
            <p:ph type="title"/>
          </p:nvPr>
        </p:nvSpPr>
        <p:spPr>
          <a:xfrm>
            <a:off x="0" y="1023546"/>
            <a:ext cx="6588224" cy="533246"/>
          </a:xfrm>
        </p:spPr>
        <p:txBody>
          <a:bodyPr/>
          <a:lstStyle/>
          <a:p>
            <a:r>
              <a:rPr lang="en-US" dirty="0"/>
              <a:t>Case study II</a:t>
            </a:r>
          </a:p>
        </p:txBody>
      </p:sp>
      <p:sp>
        <p:nvSpPr>
          <p:cNvPr id="31" name="Rectangle 30">
            <a:extLst>
              <a:ext uri="{FF2B5EF4-FFF2-40B4-BE49-F238E27FC236}">
                <a16:creationId xmlns:a16="http://schemas.microsoft.com/office/drawing/2014/main" id="{0ABDF073-075A-4984-BF05-09E7D614AA89}"/>
              </a:ext>
            </a:extLst>
          </p:cNvPr>
          <p:cNvSpPr/>
          <p:nvPr/>
        </p:nvSpPr>
        <p:spPr>
          <a:xfrm>
            <a:off x="3491880" y="936226"/>
            <a:ext cx="1502591" cy="707886"/>
          </a:xfrm>
          <a:prstGeom prst="rect">
            <a:avLst/>
          </a:prstGeom>
        </p:spPr>
        <p:txBody>
          <a:bodyPr wrap="none">
            <a:spAutoFit/>
          </a:bodyPr>
          <a:lstStyle/>
          <a:p>
            <a:r>
              <a:rPr lang="en-US" sz="2000" dirty="0" err="1">
                <a:solidFill>
                  <a:srgbClr val="2A196F"/>
                </a:solidFill>
                <a:latin typeface="+mn-lt"/>
              </a:rPr>
              <a:t>Huzard</a:t>
            </a:r>
            <a:r>
              <a:rPr lang="en-US" sz="2000" dirty="0">
                <a:solidFill>
                  <a:srgbClr val="2A196F"/>
                </a:solidFill>
                <a:latin typeface="+mn-lt"/>
              </a:rPr>
              <a:t>, D., </a:t>
            </a:r>
          </a:p>
          <a:p>
            <a:r>
              <a:rPr lang="en-US" sz="2000" dirty="0">
                <a:solidFill>
                  <a:srgbClr val="2A196F"/>
                </a:solidFill>
                <a:latin typeface="+mn-lt"/>
              </a:rPr>
              <a:t>et al. (2019)</a:t>
            </a:r>
          </a:p>
        </p:txBody>
      </p:sp>
      <p:sp>
        <p:nvSpPr>
          <p:cNvPr id="15" name="Content Placeholder 2">
            <a:extLst>
              <a:ext uri="{FF2B5EF4-FFF2-40B4-BE49-F238E27FC236}">
                <a16:creationId xmlns:a16="http://schemas.microsoft.com/office/drawing/2014/main" id="{4F589B68-E0A7-4662-9392-720946C02881}"/>
              </a:ext>
            </a:extLst>
          </p:cNvPr>
          <p:cNvSpPr txBox="1">
            <a:spLocks/>
          </p:cNvSpPr>
          <p:nvPr/>
        </p:nvSpPr>
        <p:spPr bwMode="auto">
          <a:xfrm>
            <a:off x="0" y="3331195"/>
            <a:ext cx="3707904"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r>
              <a:rPr lang="en-US" sz="2000" kern="0" dirty="0"/>
              <a:t>Demonstrate learning by gradually evolving their strategies.</a:t>
            </a:r>
          </a:p>
          <a:p>
            <a:r>
              <a:rPr lang="en-US" sz="2000" kern="0" dirty="0"/>
              <a:t>Dominant strategy of this group is the self-orienting.</a:t>
            </a:r>
          </a:p>
          <a:p>
            <a:r>
              <a:rPr lang="en-GB" sz="2000" kern="0" dirty="0"/>
              <a:t>Low line rats show deficits in spatial reversal learning because they need to learn the location of the platform again.</a:t>
            </a:r>
            <a:endParaRPr lang="en-US" sz="2000" kern="0" dirty="0"/>
          </a:p>
        </p:txBody>
      </p:sp>
      <p:sp>
        <p:nvSpPr>
          <p:cNvPr id="16" name="Content Placeholder 2">
            <a:extLst>
              <a:ext uri="{FF2B5EF4-FFF2-40B4-BE49-F238E27FC236}">
                <a16:creationId xmlns:a16="http://schemas.microsoft.com/office/drawing/2014/main" id="{1C750F46-970D-4D8B-B5E7-0C54C7BD221E}"/>
              </a:ext>
            </a:extLst>
          </p:cNvPr>
          <p:cNvSpPr txBox="1">
            <a:spLocks/>
          </p:cNvSpPr>
          <p:nvPr/>
        </p:nvSpPr>
        <p:spPr bwMode="auto">
          <a:xfrm>
            <a:off x="3586168" y="3371148"/>
            <a:ext cx="2714024" cy="106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r>
              <a:rPr lang="en-US" sz="2000" kern="0" dirty="0"/>
              <a:t>Weak learning.</a:t>
            </a:r>
          </a:p>
          <a:p>
            <a:r>
              <a:rPr lang="en-US" sz="2000" kern="0" dirty="0"/>
              <a:t>Adapt the Chaining Response.</a:t>
            </a:r>
          </a:p>
        </p:txBody>
      </p:sp>
      <p:pic>
        <p:nvPicPr>
          <p:cNvPr id="10" name="Picture 9">
            <a:extLst>
              <a:ext uri="{FF2B5EF4-FFF2-40B4-BE49-F238E27FC236}">
                <a16:creationId xmlns:a16="http://schemas.microsoft.com/office/drawing/2014/main" id="{F2EAC935-2A59-4574-ABDE-482512D01B08}"/>
              </a:ext>
            </a:extLst>
          </p:cNvPr>
          <p:cNvPicPr>
            <a:picLocks noChangeAspect="1"/>
          </p:cNvPicPr>
          <p:nvPr/>
        </p:nvPicPr>
        <p:blipFill>
          <a:blip r:embed="rId3"/>
          <a:stretch>
            <a:fillRect/>
          </a:stretch>
        </p:blipFill>
        <p:spPr>
          <a:xfrm>
            <a:off x="971600" y="1992731"/>
            <a:ext cx="1296144" cy="1299493"/>
          </a:xfrm>
          <a:prstGeom prst="rect">
            <a:avLst/>
          </a:prstGeom>
        </p:spPr>
      </p:pic>
      <p:pic>
        <p:nvPicPr>
          <p:cNvPr id="20" name="Picture 19">
            <a:extLst>
              <a:ext uri="{FF2B5EF4-FFF2-40B4-BE49-F238E27FC236}">
                <a16:creationId xmlns:a16="http://schemas.microsoft.com/office/drawing/2014/main" id="{1B3CAA4B-DF34-4F3E-B057-15F090ECC89A}"/>
              </a:ext>
            </a:extLst>
          </p:cNvPr>
          <p:cNvPicPr>
            <a:picLocks noChangeAspect="1"/>
          </p:cNvPicPr>
          <p:nvPr/>
        </p:nvPicPr>
        <p:blipFill>
          <a:blip r:embed="rId4"/>
          <a:stretch>
            <a:fillRect/>
          </a:stretch>
        </p:blipFill>
        <p:spPr>
          <a:xfrm>
            <a:off x="1403648" y="1953760"/>
            <a:ext cx="648072" cy="397681"/>
          </a:xfrm>
          <a:prstGeom prst="rect">
            <a:avLst/>
          </a:prstGeom>
        </p:spPr>
      </p:pic>
      <p:pic>
        <p:nvPicPr>
          <p:cNvPr id="23" name="Picture 22">
            <a:extLst>
              <a:ext uri="{FF2B5EF4-FFF2-40B4-BE49-F238E27FC236}">
                <a16:creationId xmlns:a16="http://schemas.microsoft.com/office/drawing/2014/main" id="{16EA3A9C-F034-40E5-82A6-AEC262A25AD3}"/>
              </a:ext>
            </a:extLst>
          </p:cNvPr>
          <p:cNvPicPr>
            <a:picLocks noChangeAspect="1"/>
          </p:cNvPicPr>
          <p:nvPr/>
        </p:nvPicPr>
        <p:blipFill>
          <a:blip r:embed="rId3"/>
          <a:stretch>
            <a:fillRect/>
          </a:stretch>
        </p:blipFill>
        <p:spPr>
          <a:xfrm>
            <a:off x="3999960" y="2031517"/>
            <a:ext cx="1296144" cy="1299493"/>
          </a:xfrm>
          <a:prstGeom prst="rect">
            <a:avLst/>
          </a:prstGeom>
        </p:spPr>
      </p:pic>
      <p:pic>
        <p:nvPicPr>
          <p:cNvPr id="24" name="Picture 23">
            <a:extLst>
              <a:ext uri="{FF2B5EF4-FFF2-40B4-BE49-F238E27FC236}">
                <a16:creationId xmlns:a16="http://schemas.microsoft.com/office/drawing/2014/main" id="{A2CB96F8-8FD1-4D54-BFA8-FB40F13E604E}"/>
              </a:ext>
            </a:extLst>
          </p:cNvPr>
          <p:cNvPicPr>
            <a:picLocks noChangeAspect="1"/>
          </p:cNvPicPr>
          <p:nvPr/>
        </p:nvPicPr>
        <p:blipFill>
          <a:blip r:embed="rId5"/>
          <a:stretch>
            <a:fillRect/>
          </a:stretch>
        </p:blipFill>
        <p:spPr>
          <a:xfrm>
            <a:off x="4256150" y="1991194"/>
            <a:ext cx="783763" cy="406954"/>
          </a:xfrm>
          <a:prstGeom prst="rect">
            <a:avLst/>
          </a:prstGeom>
        </p:spPr>
      </p:pic>
      <p:pic>
        <p:nvPicPr>
          <p:cNvPr id="26" name="Picture 25">
            <a:extLst>
              <a:ext uri="{FF2B5EF4-FFF2-40B4-BE49-F238E27FC236}">
                <a16:creationId xmlns:a16="http://schemas.microsoft.com/office/drawing/2014/main" id="{5E045974-638A-4F52-BB67-1D42D6BFC3FC}"/>
              </a:ext>
            </a:extLst>
          </p:cNvPr>
          <p:cNvPicPr>
            <a:picLocks noChangeAspect="1"/>
          </p:cNvPicPr>
          <p:nvPr/>
        </p:nvPicPr>
        <p:blipFill>
          <a:blip r:embed="rId3"/>
          <a:stretch>
            <a:fillRect/>
          </a:stretch>
        </p:blipFill>
        <p:spPr>
          <a:xfrm>
            <a:off x="6884304" y="2071656"/>
            <a:ext cx="1296144" cy="1299493"/>
          </a:xfrm>
          <a:prstGeom prst="rect">
            <a:avLst/>
          </a:prstGeom>
        </p:spPr>
      </p:pic>
      <p:pic>
        <p:nvPicPr>
          <p:cNvPr id="28" name="Picture 27">
            <a:extLst>
              <a:ext uri="{FF2B5EF4-FFF2-40B4-BE49-F238E27FC236}">
                <a16:creationId xmlns:a16="http://schemas.microsoft.com/office/drawing/2014/main" id="{E2002783-40BE-417F-9600-E89910CFDE77}"/>
              </a:ext>
            </a:extLst>
          </p:cNvPr>
          <p:cNvPicPr>
            <a:picLocks noChangeAspect="1"/>
          </p:cNvPicPr>
          <p:nvPr/>
        </p:nvPicPr>
        <p:blipFill>
          <a:blip r:embed="rId6"/>
          <a:stretch>
            <a:fillRect/>
          </a:stretch>
        </p:blipFill>
        <p:spPr>
          <a:xfrm>
            <a:off x="7179137" y="2020719"/>
            <a:ext cx="783763" cy="406954"/>
          </a:xfrm>
          <a:prstGeom prst="rect">
            <a:avLst/>
          </a:prstGeom>
        </p:spPr>
      </p:pic>
      <p:sp>
        <p:nvSpPr>
          <p:cNvPr id="30" name="Content Placeholder 2">
            <a:extLst>
              <a:ext uri="{FF2B5EF4-FFF2-40B4-BE49-F238E27FC236}">
                <a16:creationId xmlns:a16="http://schemas.microsoft.com/office/drawing/2014/main" id="{B797A145-E23C-4EE8-AB4B-1BEABAEF8E68}"/>
              </a:ext>
            </a:extLst>
          </p:cNvPr>
          <p:cNvSpPr txBox="1">
            <a:spLocks/>
          </p:cNvSpPr>
          <p:nvPr/>
        </p:nvSpPr>
        <p:spPr bwMode="auto">
          <a:xfrm>
            <a:off x="6429976" y="3371148"/>
            <a:ext cx="2714024" cy="27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r>
              <a:rPr lang="en-US" sz="2000" kern="0" dirty="0"/>
              <a:t>Similar to Low they evolve their strategies but much faster.</a:t>
            </a:r>
          </a:p>
          <a:p>
            <a:r>
              <a:rPr lang="en-US" sz="2000" kern="0" dirty="0"/>
              <a:t>Do not show </a:t>
            </a:r>
            <a:r>
              <a:rPr lang="en-GB" sz="2000" kern="0" dirty="0"/>
              <a:t>deficits in spatial reversal learning. </a:t>
            </a:r>
            <a:endParaRPr lang="en-US" sz="2000" kern="0" dirty="0"/>
          </a:p>
        </p:txBody>
      </p:sp>
    </p:spTree>
    <p:extLst>
      <p:ext uri="{BB962C8B-B14F-4D97-AF65-F5344CB8AC3E}">
        <p14:creationId xmlns:p14="http://schemas.microsoft.com/office/powerpoint/2010/main" val="2760345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D87D98-B988-4D3A-B31D-7BB43AB67D35}"/>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6" name="Slide Number Placeholder 5">
            <a:extLst>
              <a:ext uri="{FF2B5EF4-FFF2-40B4-BE49-F238E27FC236}">
                <a16:creationId xmlns:a16="http://schemas.microsoft.com/office/drawing/2014/main" id="{E36D416B-36BC-4C48-B6D4-560AC0639EA0}"/>
              </a:ext>
            </a:extLst>
          </p:cNvPr>
          <p:cNvSpPr>
            <a:spLocks noGrp="1"/>
          </p:cNvSpPr>
          <p:nvPr>
            <p:ph type="sldNum" sz="quarter" idx="12"/>
          </p:nvPr>
        </p:nvSpPr>
        <p:spPr/>
        <p:txBody>
          <a:bodyPr/>
          <a:lstStyle/>
          <a:p>
            <a:fld id="{22230EF6-6C13-413D-A541-8FA2732E8850}" type="slidenum">
              <a:rPr lang="en-GB" altLang="en-US" smtClean="0"/>
              <a:pPr/>
              <a:t>44</a:t>
            </a:fld>
            <a:endParaRPr lang="en-GB" altLang="en-US"/>
          </a:p>
        </p:txBody>
      </p:sp>
      <p:pic>
        <p:nvPicPr>
          <p:cNvPr id="5" name="Picture 4">
            <a:extLst>
              <a:ext uri="{FF2B5EF4-FFF2-40B4-BE49-F238E27FC236}">
                <a16:creationId xmlns:a16="http://schemas.microsoft.com/office/drawing/2014/main" id="{72381F78-BBCA-4600-9977-53035D24C915}"/>
              </a:ext>
            </a:extLst>
          </p:cNvPr>
          <p:cNvPicPr>
            <a:picLocks noChangeAspect="1"/>
          </p:cNvPicPr>
          <p:nvPr/>
        </p:nvPicPr>
        <p:blipFill>
          <a:blip r:embed="rId2"/>
          <a:stretch>
            <a:fillRect/>
          </a:stretch>
        </p:blipFill>
        <p:spPr>
          <a:xfrm>
            <a:off x="4128095" y="1672733"/>
            <a:ext cx="4980952" cy="5142857"/>
          </a:xfrm>
          <a:prstGeom prst="rect">
            <a:avLst/>
          </a:prstGeom>
        </p:spPr>
      </p:pic>
      <p:sp>
        <p:nvSpPr>
          <p:cNvPr id="8" name="Title 1">
            <a:extLst>
              <a:ext uri="{FF2B5EF4-FFF2-40B4-BE49-F238E27FC236}">
                <a16:creationId xmlns:a16="http://schemas.microsoft.com/office/drawing/2014/main" id="{7727F170-55A7-400A-ADB7-46673D9677CE}"/>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Exercise 1</a:t>
            </a:r>
          </a:p>
        </p:txBody>
      </p:sp>
      <p:sp>
        <p:nvSpPr>
          <p:cNvPr id="10" name="Rectangle 9">
            <a:extLst>
              <a:ext uri="{FF2B5EF4-FFF2-40B4-BE49-F238E27FC236}">
                <a16:creationId xmlns:a16="http://schemas.microsoft.com/office/drawing/2014/main" id="{01BD7A67-5D3A-4CC0-AB1A-C2B88F03B9B8}"/>
              </a:ext>
            </a:extLst>
          </p:cNvPr>
          <p:cNvSpPr/>
          <p:nvPr/>
        </p:nvSpPr>
        <p:spPr>
          <a:xfrm>
            <a:off x="3851920" y="1044025"/>
            <a:ext cx="5292080" cy="584775"/>
          </a:xfrm>
          <a:prstGeom prst="rect">
            <a:avLst/>
          </a:prstGeom>
        </p:spPr>
        <p:txBody>
          <a:bodyPr wrap="square">
            <a:spAutoFit/>
          </a:bodyPr>
          <a:lstStyle/>
          <a:p>
            <a:r>
              <a:rPr lang="en-US" sz="1600" i="1" dirty="0">
                <a:solidFill>
                  <a:srgbClr val="2A196F"/>
                </a:solidFill>
                <a:latin typeface="TUOS Blake"/>
              </a:rPr>
              <a:t>This is a demo of RODA released only for </a:t>
            </a:r>
            <a:r>
              <a:rPr lang="en-US" sz="1600" i="1" dirty="0" err="1">
                <a:solidFill>
                  <a:srgbClr val="2A196F"/>
                </a:solidFill>
                <a:latin typeface="TUOS Blake"/>
                <a:hlinkClick r:id="rId3"/>
              </a:rPr>
              <a:t>ConTaMiNeuro</a:t>
            </a:r>
            <a:r>
              <a:rPr lang="en-US" sz="1600" i="1" dirty="0">
                <a:solidFill>
                  <a:srgbClr val="2A196F"/>
                </a:solidFill>
                <a:latin typeface="TUOS Blake"/>
              </a:rPr>
              <a:t>. For the full software refer to the </a:t>
            </a:r>
            <a:r>
              <a:rPr lang="en-US" sz="1600" b="1" i="1" dirty="0">
                <a:solidFill>
                  <a:srgbClr val="0070C0"/>
                </a:solidFill>
                <a:latin typeface="TUOS Blake"/>
                <a:hlinkClick r:id="rId4"/>
              </a:rPr>
              <a:t>releases</a:t>
            </a:r>
            <a:r>
              <a:rPr lang="en-US" sz="1600" b="1" i="1" dirty="0">
                <a:solidFill>
                  <a:srgbClr val="2A196F"/>
                </a:solidFill>
                <a:latin typeface="TUOS Blake"/>
              </a:rPr>
              <a:t>.</a:t>
            </a:r>
          </a:p>
        </p:txBody>
      </p:sp>
      <p:sp>
        <p:nvSpPr>
          <p:cNvPr id="11" name="Rectangle 10">
            <a:extLst>
              <a:ext uri="{FF2B5EF4-FFF2-40B4-BE49-F238E27FC236}">
                <a16:creationId xmlns:a16="http://schemas.microsoft.com/office/drawing/2014/main" id="{9C1B4052-A263-463B-892F-03FE8DAC2AC0}"/>
              </a:ext>
            </a:extLst>
          </p:cNvPr>
          <p:cNvSpPr/>
          <p:nvPr/>
        </p:nvSpPr>
        <p:spPr>
          <a:xfrm>
            <a:off x="107504" y="3717032"/>
            <a:ext cx="3816424" cy="3046988"/>
          </a:xfrm>
          <a:prstGeom prst="rect">
            <a:avLst/>
          </a:prstGeom>
        </p:spPr>
        <p:txBody>
          <a:bodyPr wrap="square">
            <a:spAutoFit/>
          </a:bodyPr>
          <a:lstStyle/>
          <a:p>
            <a:pPr marL="457200" indent="-457200">
              <a:buFont typeface="+mj-lt"/>
              <a:buAutoNum type="arabicPeriod"/>
            </a:pPr>
            <a:r>
              <a:rPr lang="en-US" dirty="0">
                <a:solidFill>
                  <a:srgbClr val="2A196F"/>
                </a:solidFill>
                <a:latin typeface="TUOS Blake"/>
              </a:rPr>
              <a:t>Load a RODA project.</a:t>
            </a:r>
          </a:p>
          <a:p>
            <a:pPr marL="457200" indent="-457200">
              <a:buFont typeface="+mj-lt"/>
              <a:buAutoNum type="arabicPeriod"/>
            </a:pPr>
            <a:r>
              <a:rPr lang="en-US" b="1" dirty="0">
                <a:solidFill>
                  <a:srgbClr val="2A196F"/>
                </a:solidFill>
                <a:effectLst>
                  <a:outerShdw blurRad="38100" dist="38100" dir="2700000" algn="tl">
                    <a:srgbClr val="000000">
                      <a:alpha val="43137"/>
                    </a:srgbClr>
                  </a:outerShdw>
                </a:effectLst>
                <a:latin typeface="TUOS Blake"/>
              </a:rPr>
              <a:t>Complete the partial labelling by giving 8 labels.</a:t>
            </a:r>
          </a:p>
          <a:p>
            <a:pPr marL="457200" indent="-457200">
              <a:buFont typeface="+mj-lt"/>
              <a:buAutoNum type="arabicPeriod"/>
            </a:pPr>
            <a:r>
              <a:rPr lang="en-US" dirty="0">
                <a:solidFill>
                  <a:srgbClr val="2A196F"/>
                </a:solidFill>
                <a:latin typeface="TUOS Blake"/>
              </a:rPr>
              <a:t>Run the classification procedure.</a:t>
            </a:r>
          </a:p>
          <a:p>
            <a:pPr marL="457200" indent="-457200">
              <a:buFont typeface="+mj-lt"/>
              <a:buAutoNum type="arabicPeriod"/>
            </a:pPr>
            <a:r>
              <a:rPr lang="en-US" dirty="0">
                <a:solidFill>
                  <a:srgbClr val="2A196F"/>
                </a:solidFill>
                <a:latin typeface="TUOS Blake"/>
              </a:rPr>
              <a:t>Results for Low vs Inter animal groups.</a:t>
            </a:r>
          </a:p>
        </p:txBody>
      </p:sp>
      <p:sp>
        <p:nvSpPr>
          <p:cNvPr id="2" name="Rectangle 1">
            <a:extLst>
              <a:ext uri="{FF2B5EF4-FFF2-40B4-BE49-F238E27FC236}">
                <a16:creationId xmlns:a16="http://schemas.microsoft.com/office/drawing/2014/main" id="{534895F4-7450-4FDB-9018-1BB79B2F1996}"/>
              </a:ext>
            </a:extLst>
          </p:cNvPr>
          <p:cNvSpPr/>
          <p:nvPr/>
        </p:nvSpPr>
        <p:spPr>
          <a:xfrm>
            <a:off x="34953" y="1544594"/>
            <a:ext cx="3633559" cy="1200329"/>
          </a:xfrm>
          <a:prstGeom prst="rect">
            <a:avLst/>
          </a:prstGeom>
        </p:spPr>
        <p:txBody>
          <a:bodyPr wrap="none">
            <a:spAutoFit/>
          </a:bodyPr>
          <a:lstStyle/>
          <a:p>
            <a:r>
              <a:rPr lang="en-US" b="1" dirty="0">
                <a:solidFill>
                  <a:srgbClr val="2A196F"/>
                </a:solidFill>
                <a:latin typeface="TUOS Blake"/>
              </a:rPr>
              <a:t>Aim: </a:t>
            </a:r>
            <a:r>
              <a:rPr lang="en-US" dirty="0">
                <a:solidFill>
                  <a:srgbClr val="2A196F"/>
                </a:solidFill>
                <a:latin typeface="TUOS Blake"/>
              </a:rPr>
              <a:t>Familiarize with the </a:t>
            </a:r>
          </a:p>
          <a:p>
            <a:r>
              <a:rPr lang="en-US" dirty="0">
                <a:solidFill>
                  <a:srgbClr val="2A196F"/>
                </a:solidFill>
                <a:latin typeface="TUOS Blake"/>
              </a:rPr>
              <a:t>RODA software and its </a:t>
            </a:r>
          </a:p>
          <a:p>
            <a:r>
              <a:rPr lang="en-US" dirty="0">
                <a:solidFill>
                  <a:srgbClr val="2A196F"/>
                </a:solidFill>
                <a:latin typeface="TUOS Blake"/>
              </a:rPr>
              <a:t>analysis pipeline.</a:t>
            </a:r>
          </a:p>
        </p:txBody>
      </p:sp>
    </p:spTree>
    <p:extLst>
      <p:ext uri="{BB962C8B-B14F-4D97-AF65-F5344CB8AC3E}">
        <p14:creationId xmlns:p14="http://schemas.microsoft.com/office/powerpoint/2010/main" val="3684686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67D389-452E-4790-BA84-DF6FCA8D2EF6}"/>
              </a:ext>
            </a:extLst>
          </p:cNvPr>
          <p:cNvSpPr>
            <a:spLocks noGrp="1"/>
          </p:cNvSpPr>
          <p:nvPr>
            <p:ph idx="1"/>
          </p:nvPr>
        </p:nvSpPr>
        <p:spPr>
          <a:xfrm>
            <a:off x="-14807" y="1053852"/>
            <a:ext cx="9129192" cy="2218928"/>
          </a:xfrm>
        </p:spPr>
        <p:txBody>
          <a:bodyPr/>
          <a:lstStyle/>
          <a:p>
            <a:pPr marL="0" indent="0">
              <a:buNone/>
            </a:pPr>
            <a:r>
              <a:rPr lang="en-US" sz="2400" b="1" dirty="0"/>
              <a:t>About the data set: </a:t>
            </a:r>
          </a:p>
          <a:p>
            <a:r>
              <a:rPr lang="en-US" sz="2400" i="1" dirty="0"/>
              <a:t>It contains trajectories from </a:t>
            </a:r>
            <a:r>
              <a:rPr lang="en-GB" sz="2400" i="1" dirty="0"/>
              <a:t>30 male Wistar Han rats from 3 rat lines selected for differential corticosterone reactivity (Low, Inter, High) during the Reversal Training. The trajectories are already segmented. </a:t>
            </a:r>
            <a:endParaRPr lang="en-US" sz="2400" i="1" dirty="0"/>
          </a:p>
          <a:p>
            <a:endParaRPr lang="en-US" dirty="0"/>
          </a:p>
          <a:p>
            <a:endParaRPr lang="en-US" dirty="0"/>
          </a:p>
        </p:txBody>
      </p:sp>
      <p:sp>
        <p:nvSpPr>
          <p:cNvPr id="6" name="Slide Number Placeholder 5">
            <a:extLst>
              <a:ext uri="{FF2B5EF4-FFF2-40B4-BE49-F238E27FC236}">
                <a16:creationId xmlns:a16="http://schemas.microsoft.com/office/drawing/2014/main" id="{D5206203-3CCE-42F8-A0C8-A5B6C77AB4BB}"/>
              </a:ext>
            </a:extLst>
          </p:cNvPr>
          <p:cNvSpPr>
            <a:spLocks noGrp="1"/>
          </p:cNvSpPr>
          <p:nvPr>
            <p:ph type="sldNum" sz="quarter" idx="12"/>
          </p:nvPr>
        </p:nvSpPr>
        <p:spPr/>
        <p:txBody>
          <a:bodyPr/>
          <a:lstStyle/>
          <a:p>
            <a:fld id="{22230EF6-6C13-413D-A541-8FA2732E8850}" type="slidenum">
              <a:rPr lang="en-GB" altLang="en-US" smtClean="0"/>
              <a:pPr/>
              <a:t>45</a:t>
            </a:fld>
            <a:endParaRPr lang="en-GB" altLang="en-US"/>
          </a:p>
        </p:txBody>
      </p:sp>
      <p:pic>
        <p:nvPicPr>
          <p:cNvPr id="11" name="Picture 10">
            <a:extLst>
              <a:ext uri="{FF2B5EF4-FFF2-40B4-BE49-F238E27FC236}">
                <a16:creationId xmlns:a16="http://schemas.microsoft.com/office/drawing/2014/main" id="{916115CD-1944-41E9-A6D1-C9F2A85C2B3A}"/>
              </a:ext>
            </a:extLst>
          </p:cNvPr>
          <p:cNvPicPr>
            <a:picLocks noChangeAspect="1"/>
          </p:cNvPicPr>
          <p:nvPr/>
        </p:nvPicPr>
        <p:blipFill>
          <a:blip r:embed="rId2"/>
          <a:stretch>
            <a:fillRect/>
          </a:stretch>
        </p:blipFill>
        <p:spPr>
          <a:xfrm>
            <a:off x="-12723" y="3212976"/>
            <a:ext cx="9144000" cy="2425013"/>
          </a:xfrm>
          <a:prstGeom prst="rect">
            <a:avLst/>
          </a:prstGeom>
        </p:spPr>
      </p:pic>
      <p:sp>
        <p:nvSpPr>
          <p:cNvPr id="12" name="TextBox 11">
            <a:extLst>
              <a:ext uri="{FF2B5EF4-FFF2-40B4-BE49-F238E27FC236}">
                <a16:creationId xmlns:a16="http://schemas.microsoft.com/office/drawing/2014/main" id="{7E38EDDA-47EC-43F4-AD60-A288F61968B2}"/>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9" name="Rectangle 8">
            <a:hlinkClick r:id="rId3"/>
            <a:extLst>
              <a:ext uri="{FF2B5EF4-FFF2-40B4-BE49-F238E27FC236}">
                <a16:creationId xmlns:a16="http://schemas.microsoft.com/office/drawing/2014/main" id="{D16EF627-DBA2-4825-A101-83B5AC464429}"/>
              </a:ext>
            </a:extLst>
          </p:cNvPr>
          <p:cNvSpPr/>
          <p:nvPr/>
        </p:nvSpPr>
        <p:spPr>
          <a:xfrm>
            <a:off x="-14807" y="6043942"/>
            <a:ext cx="9143999" cy="830997"/>
          </a:xfrm>
          <a:prstGeom prst="rect">
            <a:avLst/>
          </a:prstGeom>
        </p:spPr>
        <p:txBody>
          <a:bodyPr wrap="square">
            <a:spAutoFit/>
          </a:bodyPr>
          <a:lstStyle/>
          <a:p>
            <a:r>
              <a:rPr lang="en-US" sz="1600" dirty="0" err="1">
                <a:solidFill>
                  <a:srgbClr val="0070C0"/>
                </a:solidFill>
                <a:latin typeface="Arial" panose="020B0604020202020204" pitchFamily="34" charset="0"/>
              </a:rPr>
              <a:t>Huzard</a:t>
            </a:r>
            <a:r>
              <a:rPr lang="en-US" sz="1600" dirty="0">
                <a:solidFill>
                  <a:srgbClr val="0070C0"/>
                </a:solidFill>
                <a:latin typeface="Arial" panose="020B0604020202020204" pitchFamily="34" charset="0"/>
              </a:rPr>
              <a:t>, D., Vouros, A., </a:t>
            </a:r>
            <a:r>
              <a:rPr lang="en-US" sz="1600" dirty="0" err="1">
                <a:solidFill>
                  <a:srgbClr val="0070C0"/>
                </a:solidFill>
                <a:latin typeface="Arial" panose="020B0604020202020204" pitchFamily="34" charset="0"/>
              </a:rPr>
              <a:t>Monari</a:t>
            </a:r>
            <a:r>
              <a:rPr lang="en-US" sz="1600" dirty="0">
                <a:solidFill>
                  <a:srgbClr val="0070C0"/>
                </a:solidFill>
                <a:latin typeface="Arial" panose="020B0604020202020204" pitchFamily="34" charset="0"/>
              </a:rPr>
              <a:t>, S., </a:t>
            </a:r>
            <a:r>
              <a:rPr lang="en-US" sz="1600" dirty="0" err="1">
                <a:solidFill>
                  <a:srgbClr val="0070C0"/>
                </a:solidFill>
                <a:latin typeface="Arial" panose="020B0604020202020204" pitchFamily="34" charset="0"/>
              </a:rPr>
              <a:t>Astori</a:t>
            </a:r>
            <a:r>
              <a:rPr lang="en-US" sz="1600" dirty="0">
                <a:solidFill>
                  <a:srgbClr val="0070C0"/>
                </a:solidFill>
                <a:latin typeface="Arial" panose="020B0604020202020204" pitchFamily="34" charset="0"/>
              </a:rPr>
              <a:t>, S., </a:t>
            </a:r>
            <a:r>
              <a:rPr lang="en-US" sz="1600" dirty="0" err="1">
                <a:solidFill>
                  <a:srgbClr val="0070C0"/>
                </a:solidFill>
                <a:latin typeface="Arial" panose="020B0604020202020204" pitchFamily="34" charset="0"/>
              </a:rPr>
              <a:t>Vasilaki</a:t>
            </a:r>
            <a:r>
              <a:rPr lang="en-US" sz="1600" dirty="0">
                <a:solidFill>
                  <a:srgbClr val="0070C0"/>
                </a:solidFill>
                <a:latin typeface="Arial" panose="020B0604020202020204" pitchFamily="34" charset="0"/>
              </a:rPr>
              <a:t>, E., &amp; Sandi, C. (2019). Constitutive differences in glucocorticoid responsiveness are related to divergent spatial information processing abilities. </a:t>
            </a:r>
            <a:r>
              <a:rPr lang="en-US" sz="1600" i="1" dirty="0">
                <a:solidFill>
                  <a:srgbClr val="0070C0"/>
                </a:solidFill>
                <a:latin typeface="Arial" panose="020B0604020202020204" pitchFamily="34" charset="0"/>
              </a:rPr>
              <a:t>Stress</a:t>
            </a:r>
            <a:r>
              <a:rPr lang="en-US" sz="1600" dirty="0">
                <a:solidFill>
                  <a:srgbClr val="0070C0"/>
                </a:solidFill>
                <a:latin typeface="Arial" panose="020B0604020202020204" pitchFamily="34" charset="0"/>
              </a:rPr>
              <a:t>, 1-13.</a:t>
            </a:r>
            <a:endParaRPr lang="en-US" sz="1600" dirty="0">
              <a:solidFill>
                <a:srgbClr val="0070C0"/>
              </a:solidFill>
            </a:endParaRPr>
          </a:p>
        </p:txBody>
      </p:sp>
      <p:sp>
        <p:nvSpPr>
          <p:cNvPr id="2" name="Rectangle 1">
            <a:extLst>
              <a:ext uri="{FF2B5EF4-FFF2-40B4-BE49-F238E27FC236}">
                <a16:creationId xmlns:a16="http://schemas.microsoft.com/office/drawing/2014/main" id="{CE77148F-7437-455E-B056-983F14858E8F}"/>
              </a:ext>
            </a:extLst>
          </p:cNvPr>
          <p:cNvSpPr/>
          <p:nvPr/>
        </p:nvSpPr>
        <p:spPr>
          <a:xfrm>
            <a:off x="-23157" y="5723964"/>
            <a:ext cx="8312967" cy="369332"/>
          </a:xfrm>
          <a:prstGeom prst="rect">
            <a:avLst/>
          </a:prstGeom>
        </p:spPr>
        <p:txBody>
          <a:bodyPr wrap="square">
            <a:spAutoFit/>
          </a:bodyPr>
          <a:lstStyle/>
          <a:p>
            <a:r>
              <a:rPr lang="en-US" sz="1800" i="1" dirty="0">
                <a:solidFill>
                  <a:srgbClr val="2A196F"/>
                </a:solidFill>
                <a:latin typeface="TUOS Blake"/>
              </a:rPr>
              <a:t>The dataset is available to the </a:t>
            </a:r>
            <a:r>
              <a:rPr lang="en-US" sz="1800" i="1" dirty="0" err="1">
                <a:solidFill>
                  <a:srgbClr val="2A196F"/>
                </a:solidFill>
                <a:latin typeface="TUOS Blake"/>
                <a:hlinkClick r:id="rId4"/>
              </a:rPr>
              <a:t>ConTaMiNeuro</a:t>
            </a:r>
            <a:r>
              <a:rPr lang="en-US" sz="1800" i="1" dirty="0">
                <a:solidFill>
                  <a:srgbClr val="2A196F"/>
                </a:solidFill>
                <a:latin typeface="TUOS Blake"/>
              </a:rPr>
              <a:t> participants.</a:t>
            </a:r>
            <a:r>
              <a:rPr lang="en-US" sz="1800" dirty="0">
                <a:solidFill>
                  <a:srgbClr val="2A196F"/>
                </a:solidFill>
                <a:latin typeface="TUOS Blake"/>
              </a:rPr>
              <a:t> </a:t>
            </a:r>
            <a:endParaRPr lang="en-US" sz="1800" dirty="0"/>
          </a:p>
        </p:txBody>
      </p:sp>
    </p:spTree>
    <p:extLst>
      <p:ext uri="{BB962C8B-B14F-4D97-AF65-F5344CB8AC3E}">
        <p14:creationId xmlns:p14="http://schemas.microsoft.com/office/powerpoint/2010/main" val="1232931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D87D98-B988-4D3A-B31D-7BB43AB67D35}"/>
              </a:ext>
            </a:extLst>
          </p:cNvPr>
          <p:cNvSpPr txBox="1"/>
          <p:nvPr/>
        </p:nvSpPr>
        <p:spPr>
          <a:xfrm>
            <a:off x="8172400" y="6080444"/>
            <a:ext cx="965142" cy="695238"/>
          </a:xfrm>
          <a:prstGeom prst="rect">
            <a:avLst/>
          </a:prstGeom>
          <a:solidFill>
            <a:srgbClr val="FFFFFF"/>
          </a:solidFill>
          <a:ln>
            <a:noFill/>
          </a:ln>
        </p:spPr>
        <p:txBody>
          <a:bodyPr wrap="square" rtlCol="0">
            <a:spAutoFit/>
          </a:bodyPr>
          <a:lstStyle/>
          <a:p>
            <a:endParaRPr lang="en-US" dirty="0"/>
          </a:p>
        </p:txBody>
      </p:sp>
      <p:sp>
        <p:nvSpPr>
          <p:cNvPr id="6" name="Slide Number Placeholder 5">
            <a:extLst>
              <a:ext uri="{FF2B5EF4-FFF2-40B4-BE49-F238E27FC236}">
                <a16:creationId xmlns:a16="http://schemas.microsoft.com/office/drawing/2014/main" id="{E36D416B-36BC-4C48-B6D4-560AC0639EA0}"/>
              </a:ext>
            </a:extLst>
          </p:cNvPr>
          <p:cNvSpPr>
            <a:spLocks noGrp="1"/>
          </p:cNvSpPr>
          <p:nvPr>
            <p:ph type="sldNum" sz="quarter" idx="12"/>
          </p:nvPr>
        </p:nvSpPr>
        <p:spPr/>
        <p:txBody>
          <a:bodyPr/>
          <a:lstStyle/>
          <a:p>
            <a:fld id="{22230EF6-6C13-413D-A541-8FA2732E8850}" type="slidenum">
              <a:rPr lang="en-GB" altLang="en-US" smtClean="0"/>
              <a:pPr/>
              <a:t>46</a:t>
            </a:fld>
            <a:endParaRPr lang="en-GB" altLang="en-US"/>
          </a:p>
        </p:txBody>
      </p:sp>
      <p:sp>
        <p:nvSpPr>
          <p:cNvPr id="10" name="Rectangle 9">
            <a:extLst>
              <a:ext uri="{FF2B5EF4-FFF2-40B4-BE49-F238E27FC236}">
                <a16:creationId xmlns:a16="http://schemas.microsoft.com/office/drawing/2014/main" id="{01BD7A67-5D3A-4CC0-AB1A-C2B88F03B9B8}"/>
              </a:ext>
            </a:extLst>
          </p:cNvPr>
          <p:cNvSpPr/>
          <p:nvPr/>
        </p:nvSpPr>
        <p:spPr>
          <a:xfrm>
            <a:off x="107504" y="943560"/>
            <a:ext cx="8807896" cy="1477328"/>
          </a:xfrm>
          <a:prstGeom prst="rect">
            <a:avLst/>
          </a:prstGeom>
        </p:spPr>
        <p:txBody>
          <a:bodyPr wrap="square">
            <a:spAutoFit/>
          </a:bodyPr>
          <a:lstStyle/>
          <a:p>
            <a:r>
              <a:rPr lang="en-US" sz="1800" i="1" dirty="0">
                <a:solidFill>
                  <a:srgbClr val="2A196F"/>
                </a:solidFill>
                <a:latin typeface="TUOS Blake"/>
              </a:rPr>
              <a:t>For this demo many of the steps of the analysis procedure have already been completed. This is due to the time constraints. A full analysis takes around 30-45min of user interaction with the software and 2-5hours (depending on the size of the data set) of processing. For the full software and instructions refer to </a:t>
            </a:r>
            <a:r>
              <a:rPr lang="en-US" sz="1800" dirty="0">
                <a:hlinkClick r:id="rId2"/>
              </a:rPr>
              <a:t>https://github.com/RodentDataAnalytics/mwm-ml-gen/wiki</a:t>
            </a:r>
            <a:r>
              <a:rPr lang="en-US" sz="1800" i="1" dirty="0">
                <a:solidFill>
                  <a:srgbClr val="2A196F"/>
                </a:solidFill>
                <a:latin typeface="TUOS Blake"/>
              </a:rPr>
              <a:t>   </a:t>
            </a:r>
          </a:p>
        </p:txBody>
      </p:sp>
      <p:sp>
        <p:nvSpPr>
          <p:cNvPr id="11" name="Rectangle 10">
            <a:extLst>
              <a:ext uri="{FF2B5EF4-FFF2-40B4-BE49-F238E27FC236}">
                <a16:creationId xmlns:a16="http://schemas.microsoft.com/office/drawing/2014/main" id="{9C1B4052-A263-463B-892F-03FE8DAC2AC0}"/>
              </a:ext>
            </a:extLst>
          </p:cNvPr>
          <p:cNvSpPr/>
          <p:nvPr/>
        </p:nvSpPr>
        <p:spPr>
          <a:xfrm>
            <a:off x="107504" y="2636912"/>
            <a:ext cx="3744415" cy="461665"/>
          </a:xfrm>
          <a:prstGeom prst="rect">
            <a:avLst/>
          </a:prstGeom>
        </p:spPr>
        <p:txBody>
          <a:bodyPr wrap="square">
            <a:spAutoFit/>
          </a:bodyPr>
          <a:lstStyle/>
          <a:p>
            <a:pPr marL="457200" indent="-457200">
              <a:buFont typeface="+mj-lt"/>
              <a:buAutoNum type="arabicPeriod"/>
            </a:pPr>
            <a:r>
              <a:rPr lang="en-US" dirty="0">
                <a:solidFill>
                  <a:srgbClr val="2A196F"/>
                </a:solidFill>
                <a:latin typeface="TUOS Blake"/>
              </a:rPr>
              <a:t>Load a RODA project.</a:t>
            </a:r>
          </a:p>
        </p:txBody>
      </p:sp>
      <p:pic>
        <p:nvPicPr>
          <p:cNvPr id="12" name="Picture 11">
            <a:extLst>
              <a:ext uri="{FF2B5EF4-FFF2-40B4-BE49-F238E27FC236}">
                <a16:creationId xmlns:a16="http://schemas.microsoft.com/office/drawing/2014/main" id="{3CF3C6FB-3392-4C0C-882C-0643F40A4639}"/>
              </a:ext>
            </a:extLst>
          </p:cNvPr>
          <p:cNvPicPr>
            <a:picLocks noChangeAspect="1"/>
          </p:cNvPicPr>
          <p:nvPr/>
        </p:nvPicPr>
        <p:blipFill>
          <a:blip r:embed="rId3"/>
          <a:stretch>
            <a:fillRect/>
          </a:stretch>
        </p:blipFill>
        <p:spPr>
          <a:xfrm>
            <a:off x="179512" y="4837230"/>
            <a:ext cx="1296144" cy="1440160"/>
          </a:xfrm>
          <a:prstGeom prst="rect">
            <a:avLst/>
          </a:prstGeom>
        </p:spPr>
      </p:pic>
      <p:sp>
        <p:nvSpPr>
          <p:cNvPr id="14" name="Rectangle 13">
            <a:extLst>
              <a:ext uri="{FF2B5EF4-FFF2-40B4-BE49-F238E27FC236}">
                <a16:creationId xmlns:a16="http://schemas.microsoft.com/office/drawing/2014/main" id="{7861D516-42AB-4245-B7A1-4A0D9F11F2E9}"/>
              </a:ext>
            </a:extLst>
          </p:cNvPr>
          <p:cNvSpPr/>
          <p:nvPr/>
        </p:nvSpPr>
        <p:spPr>
          <a:xfrm>
            <a:off x="107504" y="3164775"/>
            <a:ext cx="8807896" cy="1200329"/>
          </a:xfrm>
          <a:prstGeom prst="rect">
            <a:avLst/>
          </a:prstGeom>
        </p:spPr>
        <p:txBody>
          <a:bodyPr wrap="square">
            <a:spAutoFit/>
          </a:bodyPr>
          <a:lstStyle/>
          <a:p>
            <a:r>
              <a:rPr lang="en-US" sz="1800" i="1" dirty="0">
                <a:solidFill>
                  <a:srgbClr val="2A196F"/>
                </a:solidFill>
                <a:latin typeface="TUOS Blake"/>
              </a:rPr>
              <a:t>The users first need to set up their project specifying their experimental procedure properties and load their raw data (files containing [</a:t>
            </a:r>
            <a:r>
              <a:rPr lang="en-US" sz="1800" i="1" dirty="0" err="1">
                <a:solidFill>
                  <a:srgbClr val="2A196F"/>
                </a:solidFill>
                <a:latin typeface="TUOS Blake"/>
              </a:rPr>
              <a:t>time,x,y</a:t>
            </a:r>
            <a:r>
              <a:rPr lang="en-US" sz="1800" i="1" dirty="0">
                <a:solidFill>
                  <a:srgbClr val="2A196F"/>
                </a:solidFill>
                <a:latin typeface="TUOS Blake"/>
              </a:rPr>
              <a:t>] coordinates) to the software. This process creates their project and for this tutorial it is already completed so we will proceed to load the project.</a:t>
            </a:r>
          </a:p>
        </p:txBody>
      </p:sp>
      <p:sp>
        <p:nvSpPr>
          <p:cNvPr id="15" name="Rectangle 14">
            <a:extLst>
              <a:ext uri="{FF2B5EF4-FFF2-40B4-BE49-F238E27FC236}">
                <a16:creationId xmlns:a16="http://schemas.microsoft.com/office/drawing/2014/main" id="{BC2B27CC-CC27-4F0B-AB13-5766DEE8D7ED}"/>
              </a:ext>
            </a:extLst>
          </p:cNvPr>
          <p:cNvSpPr/>
          <p:nvPr/>
        </p:nvSpPr>
        <p:spPr bwMode="auto">
          <a:xfrm>
            <a:off x="323528" y="5485302"/>
            <a:ext cx="1008112" cy="3600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pic>
        <p:nvPicPr>
          <p:cNvPr id="2" name="Picture 1">
            <a:extLst>
              <a:ext uri="{FF2B5EF4-FFF2-40B4-BE49-F238E27FC236}">
                <a16:creationId xmlns:a16="http://schemas.microsoft.com/office/drawing/2014/main" id="{3B579BED-CD50-4B53-A6B6-82BC084553FB}"/>
              </a:ext>
            </a:extLst>
          </p:cNvPr>
          <p:cNvPicPr>
            <a:picLocks noChangeAspect="1"/>
          </p:cNvPicPr>
          <p:nvPr/>
        </p:nvPicPr>
        <p:blipFill>
          <a:blip r:embed="rId4"/>
          <a:stretch>
            <a:fillRect/>
          </a:stretch>
        </p:blipFill>
        <p:spPr>
          <a:xfrm>
            <a:off x="1619672" y="4335131"/>
            <a:ext cx="3156803" cy="2440552"/>
          </a:xfrm>
          <a:prstGeom prst="rect">
            <a:avLst/>
          </a:prstGeom>
        </p:spPr>
      </p:pic>
      <p:cxnSp>
        <p:nvCxnSpPr>
          <p:cNvPr id="17" name="Straight Arrow Connector 16">
            <a:extLst>
              <a:ext uri="{FF2B5EF4-FFF2-40B4-BE49-F238E27FC236}">
                <a16:creationId xmlns:a16="http://schemas.microsoft.com/office/drawing/2014/main" id="{837F1BE6-4885-4BB0-A488-36C4658A9FDF}"/>
              </a:ext>
            </a:extLst>
          </p:cNvPr>
          <p:cNvCxnSpPr>
            <a:cxnSpLocks/>
            <a:stCxn id="15" idx="3"/>
          </p:cNvCxnSpPr>
          <p:nvPr/>
        </p:nvCxnSpPr>
        <p:spPr bwMode="auto">
          <a:xfrm>
            <a:off x="1331640" y="5665322"/>
            <a:ext cx="1800200" cy="93203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75CA9AAB-7210-4F49-97E7-057091903C77}"/>
              </a:ext>
            </a:extLst>
          </p:cNvPr>
          <p:cNvSpPr/>
          <p:nvPr/>
        </p:nvSpPr>
        <p:spPr bwMode="auto">
          <a:xfrm>
            <a:off x="3503340" y="4621205"/>
            <a:ext cx="1098276" cy="21602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18" name="Rectangle 17">
            <a:extLst>
              <a:ext uri="{FF2B5EF4-FFF2-40B4-BE49-F238E27FC236}">
                <a16:creationId xmlns:a16="http://schemas.microsoft.com/office/drawing/2014/main" id="{DC0ED30F-08C4-4021-8474-523511DF2B07}"/>
              </a:ext>
            </a:extLst>
          </p:cNvPr>
          <p:cNvSpPr/>
          <p:nvPr/>
        </p:nvSpPr>
        <p:spPr>
          <a:xfrm>
            <a:off x="4745632" y="4837230"/>
            <a:ext cx="4506888" cy="1200329"/>
          </a:xfrm>
          <a:prstGeom prst="rect">
            <a:avLst/>
          </a:prstGeom>
        </p:spPr>
        <p:txBody>
          <a:bodyPr wrap="square">
            <a:spAutoFit/>
          </a:bodyPr>
          <a:lstStyle/>
          <a:p>
            <a:pPr marL="342900" indent="-342900">
              <a:buFont typeface="Arial" panose="020B0604020202020204" pitchFamily="34" charset="0"/>
              <a:buChar char="•"/>
            </a:pPr>
            <a:r>
              <a:rPr lang="en-US" dirty="0">
                <a:solidFill>
                  <a:srgbClr val="2A196F"/>
                </a:solidFill>
                <a:latin typeface="TUOS Blake"/>
              </a:rPr>
              <a:t>Navigate to </a:t>
            </a:r>
            <a:r>
              <a:rPr lang="en-US" dirty="0">
                <a:solidFill>
                  <a:srgbClr val="2A196F"/>
                </a:solidFill>
                <a:effectLst>
                  <a:outerShdw blurRad="38100" dist="38100" dir="2700000" algn="tl">
                    <a:srgbClr val="000000">
                      <a:alpha val="43137"/>
                    </a:srgbClr>
                  </a:outerShdw>
                </a:effectLst>
                <a:latin typeface="TUOS Blake"/>
              </a:rPr>
              <a:t>data\</a:t>
            </a:r>
            <a:r>
              <a:rPr lang="en-US" dirty="0" err="1">
                <a:solidFill>
                  <a:srgbClr val="2A196F"/>
                </a:solidFill>
                <a:effectLst>
                  <a:outerShdw blurRad="38100" dist="38100" dir="2700000" algn="tl">
                    <a:srgbClr val="000000">
                      <a:alpha val="43137"/>
                    </a:srgbClr>
                  </a:outerShdw>
                </a:effectLst>
                <a:latin typeface="TUOS Blake"/>
              </a:rPr>
              <a:t>reverse_training_male</a:t>
            </a:r>
            <a:r>
              <a:rPr lang="en-US" dirty="0">
                <a:solidFill>
                  <a:srgbClr val="2A196F"/>
                </a:solidFill>
                <a:effectLst>
                  <a:outerShdw blurRad="38100" dist="38100" dir="2700000" algn="tl">
                    <a:srgbClr val="000000">
                      <a:alpha val="43137"/>
                    </a:srgbClr>
                  </a:outerShdw>
                </a:effectLst>
                <a:latin typeface="TUOS Blake"/>
              </a:rPr>
              <a:t>\</a:t>
            </a:r>
          </a:p>
          <a:p>
            <a:r>
              <a:rPr lang="en-US" dirty="0">
                <a:solidFill>
                  <a:srgbClr val="2A196F"/>
                </a:solidFill>
                <a:latin typeface="TUOS Blake"/>
              </a:rPr>
              <a:t>     and click on the </a:t>
            </a:r>
            <a:r>
              <a:rPr lang="en-US" dirty="0">
                <a:solidFill>
                  <a:srgbClr val="2A196F"/>
                </a:solidFill>
                <a:effectLst>
                  <a:outerShdw blurRad="38100" dist="38100" dir="2700000" algn="tl">
                    <a:srgbClr val="000000">
                      <a:alpha val="43137"/>
                    </a:srgbClr>
                  </a:outerShdw>
                </a:effectLst>
                <a:latin typeface="TUOS Blake"/>
              </a:rPr>
              <a:t>.</a:t>
            </a:r>
            <a:r>
              <a:rPr lang="en-US" dirty="0" err="1">
                <a:solidFill>
                  <a:srgbClr val="2A196F"/>
                </a:solidFill>
                <a:effectLst>
                  <a:outerShdw blurRad="38100" dist="38100" dir="2700000" algn="tl">
                    <a:srgbClr val="000000">
                      <a:alpha val="43137"/>
                    </a:srgbClr>
                  </a:outerShdw>
                </a:effectLst>
                <a:latin typeface="TUOS Blake"/>
              </a:rPr>
              <a:t>cfg</a:t>
            </a:r>
            <a:r>
              <a:rPr lang="en-US" dirty="0">
                <a:solidFill>
                  <a:srgbClr val="2A196F"/>
                </a:solidFill>
                <a:effectLst>
                  <a:outerShdw blurRad="38100" dist="38100" dir="2700000" algn="tl">
                    <a:srgbClr val="000000">
                      <a:alpha val="43137"/>
                    </a:srgbClr>
                  </a:outerShdw>
                </a:effectLst>
                <a:latin typeface="TUOS Blake"/>
              </a:rPr>
              <a:t> file</a:t>
            </a:r>
            <a:r>
              <a:rPr lang="en-US" dirty="0">
                <a:solidFill>
                  <a:srgbClr val="2A196F"/>
                </a:solidFill>
                <a:latin typeface="TUOS Blake"/>
              </a:rPr>
              <a:t>.</a:t>
            </a:r>
          </a:p>
        </p:txBody>
      </p:sp>
    </p:spTree>
    <p:extLst>
      <p:ext uri="{BB962C8B-B14F-4D97-AF65-F5344CB8AC3E}">
        <p14:creationId xmlns:p14="http://schemas.microsoft.com/office/powerpoint/2010/main" val="679340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0E5683-7C25-4D0B-885E-779FF97C0B98}"/>
              </a:ext>
            </a:extLst>
          </p:cNvPr>
          <p:cNvPicPr>
            <a:picLocks noChangeAspect="1"/>
          </p:cNvPicPr>
          <p:nvPr/>
        </p:nvPicPr>
        <p:blipFill>
          <a:blip r:embed="rId2"/>
          <a:stretch>
            <a:fillRect/>
          </a:stretch>
        </p:blipFill>
        <p:spPr>
          <a:xfrm>
            <a:off x="190313" y="2676200"/>
            <a:ext cx="2793242" cy="1199451"/>
          </a:xfrm>
          <a:prstGeom prst="rect">
            <a:avLst/>
          </a:prstGeom>
        </p:spPr>
      </p:pic>
      <p:sp>
        <p:nvSpPr>
          <p:cNvPr id="7" name="TextBox 6">
            <a:extLst>
              <a:ext uri="{FF2B5EF4-FFF2-40B4-BE49-F238E27FC236}">
                <a16:creationId xmlns:a16="http://schemas.microsoft.com/office/drawing/2014/main" id="{24D87D98-B988-4D3A-B31D-7BB43AB67D35}"/>
              </a:ext>
            </a:extLst>
          </p:cNvPr>
          <p:cNvSpPr txBox="1"/>
          <p:nvPr/>
        </p:nvSpPr>
        <p:spPr>
          <a:xfrm>
            <a:off x="8172400" y="6080444"/>
            <a:ext cx="965142" cy="695238"/>
          </a:xfrm>
          <a:prstGeom prst="rect">
            <a:avLst/>
          </a:prstGeom>
          <a:solidFill>
            <a:srgbClr val="FFFFFF"/>
          </a:solidFill>
          <a:ln>
            <a:noFill/>
          </a:ln>
        </p:spPr>
        <p:txBody>
          <a:bodyPr wrap="square" rtlCol="0">
            <a:spAutoFit/>
          </a:bodyPr>
          <a:lstStyle/>
          <a:p>
            <a:endParaRPr lang="en-US" dirty="0"/>
          </a:p>
        </p:txBody>
      </p:sp>
      <p:sp>
        <p:nvSpPr>
          <p:cNvPr id="6" name="Slide Number Placeholder 5">
            <a:extLst>
              <a:ext uri="{FF2B5EF4-FFF2-40B4-BE49-F238E27FC236}">
                <a16:creationId xmlns:a16="http://schemas.microsoft.com/office/drawing/2014/main" id="{E36D416B-36BC-4C48-B6D4-560AC0639EA0}"/>
              </a:ext>
            </a:extLst>
          </p:cNvPr>
          <p:cNvSpPr>
            <a:spLocks noGrp="1"/>
          </p:cNvSpPr>
          <p:nvPr>
            <p:ph type="sldNum" sz="quarter" idx="12"/>
          </p:nvPr>
        </p:nvSpPr>
        <p:spPr/>
        <p:txBody>
          <a:bodyPr/>
          <a:lstStyle/>
          <a:p>
            <a:fld id="{22230EF6-6C13-413D-A541-8FA2732E8850}" type="slidenum">
              <a:rPr lang="en-GB" altLang="en-US" smtClean="0"/>
              <a:pPr/>
              <a:t>47</a:t>
            </a:fld>
            <a:endParaRPr lang="en-GB" altLang="en-US"/>
          </a:p>
        </p:txBody>
      </p:sp>
      <p:sp>
        <p:nvSpPr>
          <p:cNvPr id="10" name="Rectangle 9">
            <a:extLst>
              <a:ext uri="{FF2B5EF4-FFF2-40B4-BE49-F238E27FC236}">
                <a16:creationId xmlns:a16="http://schemas.microsoft.com/office/drawing/2014/main" id="{01BD7A67-5D3A-4CC0-AB1A-C2B88F03B9B8}"/>
              </a:ext>
            </a:extLst>
          </p:cNvPr>
          <p:cNvSpPr/>
          <p:nvPr/>
        </p:nvSpPr>
        <p:spPr>
          <a:xfrm>
            <a:off x="107504" y="943560"/>
            <a:ext cx="8807896" cy="1200329"/>
          </a:xfrm>
          <a:prstGeom prst="rect">
            <a:avLst/>
          </a:prstGeom>
        </p:spPr>
        <p:txBody>
          <a:bodyPr wrap="square">
            <a:spAutoFit/>
          </a:bodyPr>
          <a:lstStyle/>
          <a:p>
            <a:r>
              <a:rPr lang="en-US" sz="1800" i="1" dirty="0">
                <a:solidFill>
                  <a:srgbClr val="2A196F"/>
                </a:solidFill>
                <a:latin typeface="TUOS Blake"/>
              </a:rPr>
              <a:t>The original trajectories have already been segmented and this resulted to the generation of ~20.000 segment. For these segments the features have already been computed and we can now proceed to the labelling process. Here we only use a small subset of the whole data set which is already labelled but missing only 8 labels.</a:t>
            </a:r>
          </a:p>
        </p:txBody>
      </p:sp>
      <p:sp>
        <p:nvSpPr>
          <p:cNvPr id="11" name="Rectangle 10">
            <a:extLst>
              <a:ext uri="{FF2B5EF4-FFF2-40B4-BE49-F238E27FC236}">
                <a16:creationId xmlns:a16="http://schemas.microsoft.com/office/drawing/2014/main" id="{9C1B4052-A263-463B-892F-03FE8DAC2AC0}"/>
              </a:ext>
            </a:extLst>
          </p:cNvPr>
          <p:cNvSpPr/>
          <p:nvPr/>
        </p:nvSpPr>
        <p:spPr>
          <a:xfrm>
            <a:off x="107504" y="2175247"/>
            <a:ext cx="5976664" cy="461665"/>
          </a:xfrm>
          <a:prstGeom prst="rect">
            <a:avLst/>
          </a:prstGeom>
        </p:spPr>
        <p:txBody>
          <a:bodyPr wrap="square">
            <a:spAutoFit/>
          </a:bodyPr>
          <a:lstStyle/>
          <a:p>
            <a:pPr marL="457200" indent="-457200">
              <a:buFont typeface="+mj-lt"/>
              <a:buAutoNum type="arabicPeriod" startAt="2"/>
            </a:pPr>
            <a:r>
              <a:rPr lang="en-US" dirty="0">
                <a:solidFill>
                  <a:srgbClr val="2A196F"/>
                </a:solidFill>
                <a:latin typeface="TUOS Blake"/>
              </a:rPr>
              <a:t>Complete the labelling</a:t>
            </a:r>
          </a:p>
        </p:txBody>
      </p:sp>
      <p:sp>
        <p:nvSpPr>
          <p:cNvPr id="15" name="Rectangle 14">
            <a:extLst>
              <a:ext uri="{FF2B5EF4-FFF2-40B4-BE49-F238E27FC236}">
                <a16:creationId xmlns:a16="http://schemas.microsoft.com/office/drawing/2014/main" id="{BC2B27CC-CC27-4F0B-AB13-5766DEE8D7ED}"/>
              </a:ext>
            </a:extLst>
          </p:cNvPr>
          <p:cNvSpPr/>
          <p:nvPr/>
        </p:nvSpPr>
        <p:spPr bwMode="auto">
          <a:xfrm>
            <a:off x="298442" y="2996952"/>
            <a:ext cx="1321230" cy="3600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pic>
        <p:nvPicPr>
          <p:cNvPr id="5" name="Picture 4">
            <a:extLst>
              <a:ext uri="{FF2B5EF4-FFF2-40B4-BE49-F238E27FC236}">
                <a16:creationId xmlns:a16="http://schemas.microsoft.com/office/drawing/2014/main" id="{F86834B5-7F1A-4629-9FA7-90E87ED65CC6}"/>
              </a:ext>
            </a:extLst>
          </p:cNvPr>
          <p:cNvPicPr>
            <a:picLocks noChangeAspect="1"/>
          </p:cNvPicPr>
          <p:nvPr/>
        </p:nvPicPr>
        <p:blipFill>
          <a:blip r:embed="rId3"/>
          <a:stretch>
            <a:fillRect/>
          </a:stretch>
        </p:blipFill>
        <p:spPr>
          <a:xfrm>
            <a:off x="4809860" y="2613260"/>
            <a:ext cx="4189730" cy="4189730"/>
          </a:xfrm>
          <a:prstGeom prst="rect">
            <a:avLst/>
          </a:prstGeom>
        </p:spPr>
      </p:pic>
      <p:cxnSp>
        <p:nvCxnSpPr>
          <p:cNvPr id="19" name="Straight Arrow Connector 18">
            <a:extLst>
              <a:ext uri="{FF2B5EF4-FFF2-40B4-BE49-F238E27FC236}">
                <a16:creationId xmlns:a16="http://schemas.microsoft.com/office/drawing/2014/main" id="{D04B7701-BE21-40CF-A86B-E88A9DA8E83A}"/>
              </a:ext>
            </a:extLst>
          </p:cNvPr>
          <p:cNvCxnSpPr>
            <a:cxnSpLocks/>
            <a:stCxn id="3" idx="3"/>
          </p:cNvCxnSpPr>
          <p:nvPr/>
        </p:nvCxnSpPr>
        <p:spPr bwMode="auto">
          <a:xfrm>
            <a:off x="2983555" y="3275926"/>
            <a:ext cx="4252741" cy="315213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0" name="Rectangle 19">
            <a:extLst>
              <a:ext uri="{FF2B5EF4-FFF2-40B4-BE49-F238E27FC236}">
                <a16:creationId xmlns:a16="http://schemas.microsoft.com/office/drawing/2014/main" id="{F8FF7F8F-4DB3-46B1-8BB8-A878BE7E6B91}"/>
              </a:ext>
            </a:extLst>
          </p:cNvPr>
          <p:cNvSpPr/>
          <p:nvPr/>
        </p:nvSpPr>
        <p:spPr bwMode="auto">
          <a:xfrm>
            <a:off x="7242820" y="6345560"/>
            <a:ext cx="1440160" cy="3600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pic>
        <p:nvPicPr>
          <p:cNvPr id="9" name="Picture 8">
            <a:extLst>
              <a:ext uri="{FF2B5EF4-FFF2-40B4-BE49-F238E27FC236}">
                <a16:creationId xmlns:a16="http://schemas.microsoft.com/office/drawing/2014/main" id="{B3420D41-88B3-487D-A146-E2BB76E745C3}"/>
              </a:ext>
            </a:extLst>
          </p:cNvPr>
          <p:cNvPicPr>
            <a:picLocks noChangeAspect="1"/>
          </p:cNvPicPr>
          <p:nvPr/>
        </p:nvPicPr>
        <p:blipFill>
          <a:blip r:embed="rId4"/>
          <a:stretch>
            <a:fillRect/>
          </a:stretch>
        </p:blipFill>
        <p:spPr>
          <a:xfrm>
            <a:off x="208199" y="4043143"/>
            <a:ext cx="3729523" cy="2759847"/>
          </a:xfrm>
          <a:prstGeom prst="rect">
            <a:avLst/>
          </a:prstGeom>
        </p:spPr>
      </p:pic>
      <p:cxnSp>
        <p:nvCxnSpPr>
          <p:cNvPr id="21" name="Straight Arrow Connector 20">
            <a:extLst>
              <a:ext uri="{FF2B5EF4-FFF2-40B4-BE49-F238E27FC236}">
                <a16:creationId xmlns:a16="http://schemas.microsoft.com/office/drawing/2014/main" id="{A9B03689-A9B8-43C2-921F-61181F594C2A}"/>
              </a:ext>
            </a:extLst>
          </p:cNvPr>
          <p:cNvCxnSpPr>
            <a:cxnSpLocks/>
          </p:cNvCxnSpPr>
          <p:nvPr/>
        </p:nvCxnSpPr>
        <p:spPr bwMode="auto">
          <a:xfrm flipH="1" flipV="1">
            <a:off x="3851920" y="4941168"/>
            <a:ext cx="3384376" cy="165438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94771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D5C61-000A-409C-AF77-1119B7DF38BB}"/>
              </a:ext>
            </a:extLst>
          </p:cNvPr>
          <p:cNvPicPr>
            <a:picLocks noChangeAspect="1"/>
          </p:cNvPicPr>
          <p:nvPr/>
        </p:nvPicPr>
        <p:blipFill>
          <a:blip r:embed="rId2"/>
          <a:stretch>
            <a:fillRect/>
          </a:stretch>
        </p:blipFill>
        <p:spPr>
          <a:xfrm>
            <a:off x="5220072" y="980728"/>
            <a:ext cx="3161905" cy="1495238"/>
          </a:xfrm>
          <a:prstGeom prst="rect">
            <a:avLst/>
          </a:prstGeom>
        </p:spPr>
      </p:pic>
      <p:sp>
        <p:nvSpPr>
          <p:cNvPr id="7" name="TextBox 6">
            <a:extLst>
              <a:ext uri="{FF2B5EF4-FFF2-40B4-BE49-F238E27FC236}">
                <a16:creationId xmlns:a16="http://schemas.microsoft.com/office/drawing/2014/main" id="{24D87D98-B988-4D3A-B31D-7BB43AB67D35}"/>
              </a:ext>
            </a:extLst>
          </p:cNvPr>
          <p:cNvSpPr txBox="1"/>
          <p:nvPr/>
        </p:nvSpPr>
        <p:spPr>
          <a:xfrm>
            <a:off x="8172400" y="6080444"/>
            <a:ext cx="965142" cy="695238"/>
          </a:xfrm>
          <a:prstGeom prst="rect">
            <a:avLst/>
          </a:prstGeom>
          <a:solidFill>
            <a:srgbClr val="FFFFFF"/>
          </a:solidFill>
          <a:ln>
            <a:noFill/>
          </a:ln>
        </p:spPr>
        <p:txBody>
          <a:bodyPr wrap="square" rtlCol="0">
            <a:spAutoFit/>
          </a:bodyPr>
          <a:lstStyle/>
          <a:p>
            <a:endParaRPr lang="en-US" dirty="0"/>
          </a:p>
        </p:txBody>
      </p:sp>
      <p:sp>
        <p:nvSpPr>
          <p:cNvPr id="6" name="Slide Number Placeholder 5">
            <a:extLst>
              <a:ext uri="{FF2B5EF4-FFF2-40B4-BE49-F238E27FC236}">
                <a16:creationId xmlns:a16="http://schemas.microsoft.com/office/drawing/2014/main" id="{E36D416B-36BC-4C48-B6D4-560AC0639EA0}"/>
              </a:ext>
            </a:extLst>
          </p:cNvPr>
          <p:cNvSpPr>
            <a:spLocks noGrp="1"/>
          </p:cNvSpPr>
          <p:nvPr>
            <p:ph type="sldNum" sz="quarter" idx="12"/>
          </p:nvPr>
        </p:nvSpPr>
        <p:spPr/>
        <p:txBody>
          <a:bodyPr/>
          <a:lstStyle/>
          <a:p>
            <a:fld id="{22230EF6-6C13-413D-A541-8FA2732E8850}" type="slidenum">
              <a:rPr lang="en-GB" altLang="en-US" smtClean="0"/>
              <a:pPr/>
              <a:t>48</a:t>
            </a:fld>
            <a:endParaRPr lang="en-GB" altLang="en-US"/>
          </a:p>
        </p:txBody>
      </p:sp>
      <p:pic>
        <p:nvPicPr>
          <p:cNvPr id="2" name="Picture 1">
            <a:extLst>
              <a:ext uri="{FF2B5EF4-FFF2-40B4-BE49-F238E27FC236}">
                <a16:creationId xmlns:a16="http://schemas.microsoft.com/office/drawing/2014/main" id="{5FC1225E-70B3-439D-B06E-C675C89539A3}"/>
              </a:ext>
            </a:extLst>
          </p:cNvPr>
          <p:cNvPicPr>
            <a:picLocks noChangeAspect="1"/>
          </p:cNvPicPr>
          <p:nvPr/>
        </p:nvPicPr>
        <p:blipFill>
          <a:blip r:embed="rId3"/>
          <a:stretch>
            <a:fillRect/>
          </a:stretch>
        </p:blipFill>
        <p:spPr>
          <a:xfrm>
            <a:off x="107504" y="980728"/>
            <a:ext cx="4708871" cy="2736304"/>
          </a:xfrm>
          <a:prstGeom prst="rect">
            <a:avLst/>
          </a:prstGeom>
        </p:spPr>
      </p:pic>
      <p:sp>
        <p:nvSpPr>
          <p:cNvPr id="14" name="Rectangle 13">
            <a:extLst>
              <a:ext uri="{FF2B5EF4-FFF2-40B4-BE49-F238E27FC236}">
                <a16:creationId xmlns:a16="http://schemas.microsoft.com/office/drawing/2014/main" id="{90BCA454-2707-4A60-8079-975ADFCEAACA}"/>
              </a:ext>
            </a:extLst>
          </p:cNvPr>
          <p:cNvSpPr/>
          <p:nvPr/>
        </p:nvSpPr>
        <p:spPr bwMode="auto">
          <a:xfrm>
            <a:off x="3275856" y="2636912"/>
            <a:ext cx="576064" cy="14401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cxnSp>
        <p:nvCxnSpPr>
          <p:cNvPr id="16" name="Straight Arrow Connector 15">
            <a:extLst>
              <a:ext uri="{FF2B5EF4-FFF2-40B4-BE49-F238E27FC236}">
                <a16:creationId xmlns:a16="http://schemas.microsoft.com/office/drawing/2014/main" id="{63A81095-0436-47A0-98D1-8C63B86194D4}"/>
              </a:ext>
            </a:extLst>
          </p:cNvPr>
          <p:cNvCxnSpPr>
            <a:cxnSpLocks/>
          </p:cNvCxnSpPr>
          <p:nvPr/>
        </p:nvCxnSpPr>
        <p:spPr bwMode="auto">
          <a:xfrm flipV="1">
            <a:off x="3851920" y="2348880"/>
            <a:ext cx="2949104" cy="338703"/>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D2DF73AC-EF25-4E06-B780-F8C9F8A3DCCA}"/>
              </a:ext>
            </a:extLst>
          </p:cNvPr>
          <p:cNvSpPr/>
          <p:nvPr/>
        </p:nvSpPr>
        <p:spPr>
          <a:xfrm>
            <a:off x="5220072" y="2703429"/>
            <a:ext cx="3161905" cy="830997"/>
          </a:xfrm>
          <a:prstGeom prst="rect">
            <a:avLst/>
          </a:prstGeom>
        </p:spPr>
        <p:txBody>
          <a:bodyPr wrap="square">
            <a:spAutoFit/>
          </a:bodyPr>
          <a:lstStyle/>
          <a:p>
            <a:pPr marL="514350" indent="-514350">
              <a:buFont typeface="+mj-lt"/>
              <a:buAutoNum type="romanUcPeriod"/>
            </a:pPr>
            <a:r>
              <a:rPr lang="en-US" dirty="0">
                <a:solidFill>
                  <a:srgbClr val="2A196F"/>
                </a:solidFill>
                <a:latin typeface="TUOS Blake"/>
              </a:rPr>
              <a:t>Load the already available labels</a:t>
            </a:r>
            <a:endParaRPr lang="en-US" dirty="0"/>
          </a:p>
        </p:txBody>
      </p:sp>
      <p:pic>
        <p:nvPicPr>
          <p:cNvPr id="13" name="Picture 12">
            <a:extLst>
              <a:ext uri="{FF2B5EF4-FFF2-40B4-BE49-F238E27FC236}">
                <a16:creationId xmlns:a16="http://schemas.microsoft.com/office/drawing/2014/main" id="{CBE9C551-9BE9-4EAD-959E-56CD830D2CB9}"/>
              </a:ext>
            </a:extLst>
          </p:cNvPr>
          <p:cNvPicPr>
            <a:picLocks noChangeAspect="1"/>
          </p:cNvPicPr>
          <p:nvPr/>
        </p:nvPicPr>
        <p:blipFill>
          <a:blip r:embed="rId4"/>
          <a:stretch>
            <a:fillRect/>
          </a:stretch>
        </p:blipFill>
        <p:spPr>
          <a:xfrm>
            <a:off x="107503" y="4055735"/>
            <a:ext cx="4708870" cy="2736303"/>
          </a:xfrm>
          <a:prstGeom prst="rect">
            <a:avLst/>
          </a:prstGeom>
        </p:spPr>
      </p:pic>
      <p:sp>
        <p:nvSpPr>
          <p:cNvPr id="22" name="Rectangle 21">
            <a:extLst>
              <a:ext uri="{FF2B5EF4-FFF2-40B4-BE49-F238E27FC236}">
                <a16:creationId xmlns:a16="http://schemas.microsoft.com/office/drawing/2014/main" id="{493B1359-C9E3-4932-B914-FC78DDF6A674}"/>
              </a:ext>
            </a:extLst>
          </p:cNvPr>
          <p:cNvSpPr/>
          <p:nvPr/>
        </p:nvSpPr>
        <p:spPr>
          <a:xfrm>
            <a:off x="5220072" y="4005064"/>
            <a:ext cx="3024336" cy="461665"/>
          </a:xfrm>
          <a:prstGeom prst="rect">
            <a:avLst/>
          </a:prstGeom>
        </p:spPr>
        <p:txBody>
          <a:bodyPr wrap="square">
            <a:spAutoFit/>
          </a:bodyPr>
          <a:lstStyle/>
          <a:p>
            <a:pPr marL="514350" indent="-514350">
              <a:buFont typeface="+mj-lt"/>
              <a:buAutoNum type="romanUcPeriod" startAt="2"/>
            </a:pPr>
            <a:r>
              <a:rPr lang="en-US" dirty="0">
                <a:solidFill>
                  <a:srgbClr val="2A196F"/>
                </a:solidFill>
                <a:latin typeface="TUOS Blake"/>
              </a:rPr>
              <a:t>Provide labels to:</a:t>
            </a:r>
            <a:endParaRPr lang="en-US" dirty="0"/>
          </a:p>
        </p:txBody>
      </p:sp>
      <p:sp>
        <p:nvSpPr>
          <p:cNvPr id="23" name="Rectangle 22">
            <a:extLst>
              <a:ext uri="{FF2B5EF4-FFF2-40B4-BE49-F238E27FC236}">
                <a16:creationId xmlns:a16="http://schemas.microsoft.com/office/drawing/2014/main" id="{1FECA792-E934-4493-B1F0-3F5FF9B4FD76}"/>
              </a:ext>
            </a:extLst>
          </p:cNvPr>
          <p:cNvSpPr/>
          <p:nvPr/>
        </p:nvSpPr>
        <p:spPr>
          <a:xfrm>
            <a:off x="5220071" y="4458449"/>
            <a:ext cx="3816425" cy="2308324"/>
          </a:xfrm>
          <a:prstGeom prst="rect">
            <a:avLst/>
          </a:prstGeom>
        </p:spPr>
        <p:txBody>
          <a:bodyPr wrap="square">
            <a:spAutoFit/>
          </a:bodyPr>
          <a:lstStyle/>
          <a:p>
            <a:pPr marL="285750" indent="-285750">
              <a:buFont typeface="Arial" panose="020B0604020202020204" pitchFamily="34" charset="0"/>
              <a:buChar char="•"/>
            </a:pPr>
            <a:r>
              <a:rPr lang="en-US" sz="1800" dirty="0">
                <a:solidFill>
                  <a:srgbClr val="2A196F"/>
                </a:solidFill>
                <a:latin typeface="Arial" panose="020B0604020202020204" pitchFamily="34" charset="0"/>
                <a:cs typeface="Arial" panose="020B0604020202020204" pitchFamily="34" charset="0"/>
              </a:rPr>
              <a:t>Trajectory 2,   segment 1</a:t>
            </a:r>
          </a:p>
          <a:p>
            <a:pPr marL="285750" indent="-285750">
              <a:buFont typeface="Arial" panose="020B0604020202020204" pitchFamily="34" charset="0"/>
              <a:buChar char="•"/>
            </a:pPr>
            <a:r>
              <a:rPr lang="en-US" sz="1800" dirty="0">
                <a:solidFill>
                  <a:srgbClr val="2A196F"/>
                </a:solidFill>
                <a:latin typeface="Arial" panose="020B0604020202020204" pitchFamily="34" charset="0"/>
                <a:cs typeface="Arial" panose="020B0604020202020204" pitchFamily="34" charset="0"/>
              </a:rPr>
              <a:t>Trajectory 29, segment 18</a:t>
            </a:r>
          </a:p>
          <a:p>
            <a:pPr marL="285750" indent="-285750">
              <a:buFont typeface="Arial" panose="020B0604020202020204" pitchFamily="34" charset="0"/>
              <a:buChar char="•"/>
            </a:pPr>
            <a:r>
              <a:rPr lang="en-US" sz="1800" dirty="0">
                <a:solidFill>
                  <a:srgbClr val="2A196F"/>
                </a:solidFill>
                <a:latin typeface="Arial" panose="020B0604020202020204" pitchFamily="34" charset="0"/>
                <a:cs typeface="Arial" panose="020B0604020202020204" pitchFamily="34" charset="0"/>
              </a:rPr>
              <a:t>Trajectory 35, segment 12</a:t>
            </a:r>
          </a:p>
          <a:p>
            <a:pPr marL="285750" indent="-285750">
              <a:buFont typeface="Arial" panose="020B0604020202020204" pitchFamily="34" charset="0"/>
              <a:buChar char="•"/>
            </a:pPr>
            <a:r>
              <a:rPr lang="en-US" sz="1800" dirty="0">
                <a:solidFill>
                  <a:srgbClr val="2A196F"/>
                </a:solidFill>
                <a:latin typeface="Arial" panose="020B0604020202020204" pitchFamily="34" charset="0"/>
                <a:cs typeface="Arial" panose="020B0604020202020204" pitchFamily="34" charset="0"/>
              </a:rPr>
              <a:t>Trajectory 37, segment 3</a:t>
            </a:r>
          </a:p>
          <a:p>
            <a:pPr marL="285750" indent="-285750">
              <a:buFont typeface="Arial" panose="020B0604020202020204" pitchFamily="34" charset="0"/>
              <a:buChar char="•"/>
            </a:pPr>
            <a:r>
              <a:rPr lang="en-US" sz="1800" dirty="0">
                <a:solidFill>
                  <a:srgbClr val="2A196F"/>
                </a:solidFill>
                <a:latin typeface="Arial" panose="020B0604020202020204" pitchFamily="34" charset="0"/>
                <a:cs typeface="Arial" panose="020B0604020202020204" pitchFamily="34" charset="0"/>
              </a:rPr>
              <a:t>Trajectory 38, segment 7</a:t>
            </a:r>
          </a:p>
          <a:p>
            <a:pPr marL="285750" indent="-285750">
              <a:buFont typeface="Arial" panose="020B0604020202020204" pitchFamily="34" charset="0"/>
              <a:buChar char="•"/>
            </a:pPr>
            <a:r>
              <a:rPr lang="en-US" sz="1800" dirty="0">
                <a:solidFill>
                  <a:srgbClr val="2A196F"/>
                </a:solidFill>
                <a:latin typeface="Arial" panose="020B0604020202020204" pitchFamily="34" charset="0"/>
                <a:cs typeface="Arial" panose="020B0604020202020204" pitchFamily="34" charset="0"/>
              </a:rPr>
              <a:t>Trajectory 59, segment 7</a:t>
            </a:r>
          </a:p>
          <a:p>
            <a:pPr marL="285750" indent="-285750">
              <a:buFont typeface="Arial" panose="020B0604020202020204" pitchFamily="34" charset="0"/>
              <a:buChar char="•"/>
            </a:pPr>
            <a:r>
              <a:rPr lang="en-US" sz="1800" dirty="0">
                <a:solidFill>
                  <a:srgbClr val="2A196F"/>
                </a:solidFill>
                <a:latin typeface="Arial" panose="020B0604020202020204" pitchFamily="34" charset="0"/>
                <a:cs typeface="Arial" panose="020B0604020202020204" pitchFamily="34" charset="0"/>
              </a:rPr>
              <a:t>Trajectory 68, segment 15</a:t>
            </a:r>
          </a:p>
          <a:p>
            <a:pPr marL="285750" indent="-285750">
              <a:buFont typeface="Arial" panose="020B0604020202020204" pitchFamily="34" charset="0"/>
              <a:buChar char="•"/>
            </a:pPr>
            <a:r>
              <a:rPr lang="en-US" sz="1800" dirty="0">
                <a:solidFill>
                  <a:srgbClr val="2A196F"/>
                </a:solidFill>
                <a:latin typeface="Arial" panose="020B0604020202020204" pitchFamily="34" charset="0"/>
                <a:cs typeface="Arial" panose="020B0604020202020204" pitchFamily="34" charset="0"/>
              </a:rPr>
              <a:t>Trajectory 82, segment 7</a:t>
            </a:r>
          </a:p>
        </p:txBody>
      </p:sp>
    </p:spTree>
    <p:extLst>
      <p:ext uri="{BB962C8B-B14F-4D97-AF65-F5344CB8AC3E}">
        <p14:creationId xmlns:p14="http://schemas.microsoft.com/office/powerpoint/2010/main" val="3477684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D87D98-B988-4D3A-B31D-7BB43AB67D35}"/>
              </a:ext>
            </a:extLst>
          </p:cNvPr>
          <p:cNvSpPr txBox="1"/>
          <p:nvPr/>
        </p:nvSpPr>
        <p:spPr>
          <a:xfrm>
            <a:off x="8172400" y="6080444"/>
            <a:ext cx="965142" cy="695238"/>
          </a:xfrm>
          <a:prstGeom prst="rect">
            <a:avLst/>
          </a:prstGeom>
          <a:solidFill>
            <a:srgbClr val="FFFFFF"/>
          </a:solidFill>
          <a:ln>
            <a:noFill/>
          </a:ln>
        </p:spPr>
        <p:txBody>
          <a:bodyPr wrap="square" rtlCol="0">
            <a:spAutoFit/>
          </a:bodyPr>
          <a:lstStyle/>
          <a:p>
            <a:endParaRPr lang="en-US" dirty="0"/>
          </a:p>
        </p:txBody>
      </p:sp>
      <p:sp>
        <p:nvSpPr>
          <p:cNvPr id="6" name="Slide Number Placeholder 5">
            <a:extLst>
              <a:ext uri="{FF2B5EF4-FFF2-40B4-BE49-F238E27FC236}">
                <a16:creationId xmlns:a16="http://schemas.microsoft.com/office/drawing/2014/main" id="{E36D416B-36BC-4C48-B6D4-560AC0639EA0}"/>
              </a:ext>
            </a:extLst>
          </p:cNvPr>
          <p:cNvSpPr>
            <a:spLocks noGrp="1"/>
          </p:cNvSpPr>
          <p:nvPr>
            <p:ph type="sldNum" sz="quarter" idx="12"/>
          </p:nvPr>
        </p:nvSpPr>
        <p:spPr/>
        <p:txBody>
          <a:bodyPr/>
          <a:lstStyle/>
          <a:p>
            <a:fld id="{22230EF6-6C13-413D-A541-8FA2732E8850}" type="slidenum">
              <a:rPr lang="en-GB" altLang="en-US" smtClean="0"/>
              <a:pPr/>
              <a:t>49</a:t>
            </a:fld>
            <a:endParaRPr lang="en-GB" altLang="en-US"/>
          </a:p>
        </p:txBody>
      </p:sp>
      <p:sp>
        <p:nvSpPr>
          <p:cNvPr id="23" name="Rectangle 22">
            <a:extLst>
              <a:ext uri="{FF2B5EF4-FFF2-40B4-BE49-F238E27FC236}">
                <a16:creationId xmlns:a16="http://schemas.microsoft.com/office/drawing/2014/main" id="{1FECA792-E934-4493-B1F0-3F5FF9B4FD76}"/>
              </a:ext>
            </a:extLst>
          </p:cNvPr>
          <p:cNvSpPr/>
          <p:nvPr/>
        </p:nvSpPr>
        <p:spPr>
          <a:xfrm>
            <a:off x="107504" y="966724"/>
            <a:ext cx="3816425" cy="2308324"/>
          </a:xfrm>
          <a:prstGeom prst="rect">
            <a:avLst/>
          </a:prstGeom>
        </p:spPr>
        <p:txBody>
          <a:bodyPr wrap="square">
            <a:spAutoFit/>
          </a:bodyPr>
          <a:lstStyle/>
          <a:p>
            <a:pPr marL="342900" indent="-342900">
              <a:buFont typeface="+mj-lt"/>
              <a:buAutoNum type="arabicPeriod"/>
            </a:pPr>
            <a:r>
              <a:rPr lang="en-US" sz="1800" dirty="0">
                <a:solidFill>
                  <a:srgbClr val="2A196F"/>
                </a:solidFill>
                <a:latin typeface="Arial" panose="020B0604020202020204" pitchFamily="34" charset="0"/>
                <a:cs typeface="Arial" panose="020B0604020202020204" pitchFamily="34" charset="0"/>
              </a:rPr>
              <a:t>Trajectory 2,   segment 1</a:t>
            </a:r>
          </a:p>
          <a:p>
            <a:pPr marL="342900" indent="-342900">
              <a:buFont typeface="+mj-lt"/>
              <a:buAutoNum type="arabicPeriod"/>
            </a:pPr>
            <a:r>
              <a:rPr lang="en-US" sz="1800" dirty="0">
                <a:solidFill>
                  <a:srgbClr val="2A196F"/>
                </a:solidFill>
                <a:latin typeface="Arial" panose="020B0604020202020204" pitchFamily="34" charset="0"/>
                <a:cs typeface="Arial" panose="020B0604020202020204" pitchFamily="34" charset="0"/>
              </a:rPr>
              <a:t>Trajectory 29, segment 18</a:t>
            </a:r>
          </a:p>
          <a:p>
            <a:pPr marL="342900" indent="-342900">
              <a:buFont typeface="+mj-lt"/>
              <a:buAutoNum type="arabicPeriod"/>
            </a:pPr>
            <a:r>
              <a:rPr lang="en-US" sz="1800" dirty="0">
                <a:solidFill>
                  <a:srgbClr val="2A196F"/>
                </a:solidFill>
                <a:latin typeface="Arial" panose="020B0604020202020204" pitchFamily="34" charset="0"/>
                <a:cs typeface="Arial" panose="020B0604020202020204" pitchFamily="34" charset="0"/>
              </a:rPr>
              <a:t>Trajectory 35, segment 12</a:t>
            </a:r>
          </a:p>
          <a:p>
            <a:pPr marL="342900" indent="-342900">
              <a:buFont typeface="+mj-lt"/>
              <a:buAutoNum type="arabicPeriod"/>
            </a:pPr>
            <a:r>
              <a:rPr lang="en-US" sz="1800" dirty="0">
                <a:solidFill>
                  <a:srgbClr val="2A196F"/>
                </a:solidFill>
                <a:latin typeface="Arial" panose="020B0604020202020204" pitchFamily="34" charset="0"/>
                <a:cs typeface="Arial" panose="020B0604020202020204" pitchFamily="34" charset="0"/>
              </a:rPr>
              <a:t>Trajectory 37, segment 3</a:t>
            </a:r>
          </a:p>
          <a:p>
            <a:pPr marL="342900" indent="-342900">
              <a:buFont typeface="+mj-lt"/>
              <a:buAutoNum type="arabicPeriod"/>
            </a:pPr>
            <a:r>
              <a:rPr lang="en-US" sz="1800" dirty="0">
                <a:solidFill>
                  <a:srgbClr val="2A196F"/>
                </a:solidFill>
                <a:latin typeface="Arial" panose="020B0604020202020204" pitchFamily="34" charset="0"/>
                <a:cs typeface="Arial" panose="020B0604020202020204" pitchFamily="34" charset="0"/>
              </a:rPr>
              <a:t>Trajectory 38, segment 7</a:t>
            </a:r>
          </a:p>
          <a:p>
            <a:pPr marL="342900" indent="-342900">
              <a:buFont typeface="+mj-lt"/>
              <a:buAutoNum type="arabicPeriod"/>
            </a:pPr>
            <a:r>
              <a:rPr lang="en-US" sz="1800" dirty="0">
                <a:solidFill>
                  <a:srgbClr val="2A196F"/>
                </a:solidFill>
                <a:latin typeface="Arial" panose="020B0604020202020204" pitchFamily="34" charset="0"/>
                <a:cs typeface="Arial" panose="020B0604020202020204" pitchFamily="34" charset="0"/>
              </a:rPr>
              <a:t>Trajectory 59, segment 7</a:t>
            </a:r>
          </a:p>
          <a:p>
            <a:pPr marL="342900" indent="-342900">
              <a:buFont typeface="+mj-lt"/>
              <a:buAutoNum type="arabicPeriod"/>
            </a:pPr>
            <a:r>
              <a:rPr lang="en-US" sz="1800" dirty="0">
                <a:solidFill>
                  <a:srgbClr val="2A196F"/>
                </a:solidFill>
                <a:latin typeface="Arial" panose="020B0604020202020204" pitchFamily="34" charset="0"/>
                <a:cs typeface="Arial" panose="020B0604020202020204" pitchFamily="34" charset="0"/>
              </a:rPr>
              <a:t>Trajectory 68, segment 15</a:t>
            </a:r>
          </a:p>
          <a:p>
            <a:pPr marL="342900" indent="-342900">
              <a:buFont typeface="+mj-lt"/>
              <a:buAutoNum type="arabicPeriod"/>
            </a:pPr>
            <a:r>
              <a:rPr lang="en-US" sz="1800" dirty="0">
                <a:solidFill>
                  <a:srgbClr val="2A196F"/>
                </a:solidFill>
                <a:latin typeface="Arial" panose="020B0604020202020204" pitchFamily="34" charset="0"/>
                <a:cs typeface="Arial" panose="020B0604020202020204" pitchFamily="34" charset="0"/>
              </a:rPr>
              <a:t>Trajectory 82, segment 7</a:t>
            </a:r>
          </a:p>
        </p:txBody>
      </p:sp>
      <p:pic>
        <p:nvPicPr>
          <p:cNvPr id="9" name="Picture 8" descr="A drawing of a face&#10;&#10;Description automatically generated">
            <a:extLst>
              <a:ext uri="{FF2B5EF4-FFF2-40B4-BE49-F238E27FC236}">
                <a16:creationId xmlns:a16="http://schemas.microsoft.com/office/drawing/2014/main" id="{46DF5CBA-9A53-4A3C-A7F2-5092654D62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7893" y="896750"/>
            <a:ext cx="4871885" cy="2448272"/>
          </a:xfrm>
          <a:prstGeom prst="rect">
            <a:avLst/>
          </a:prstGeom>
        </p:spPr>
      </p:pic>
      <p:sp>
        <p:nvSpPr>
          <p:cNvPr id="10" name="Rectangle 9">
            <a:extLst>
              <a:ext uri="{FF2B5EF4-FFF2-40B4-BE49-F238E27FC236}">
                <a16:creationId xmlns:a16="http://schemas.microsoft.com/office/drawing/2014/main" id="{7805B349-3BB1-4EF9-99E9-AAB42023B20B}"/>
              </a:ext>
            </a:extLst>
          </p:cNvPr>
          <p:cNvSpPr/>
          <p:nvPr/>
        </p:nvSpPr>
        <p:spPr>
          <a:xfrm>
            <a:off x="3531615" y="592317"/>
            <a:ext cx="561372" cy="461665"/>
          </a:xfrm>
          <a:prstGeom prst="rect">
            <a:avLst/>
          </a:prstGeom>
        </p:spPr>
        <p:txBody>
          <a:bodyPr wrap="none">
            <a:spAutoFit/>
          </a:bodyPr>
          <a:lstStyle/>
          <a:p>
            <a:r>
              <a:rPr lang="en-US" dirty="0">
                <a:solidFill>
                  <a:srgbClr val="2A196F"/>
                </a:solidFill>
                <a:latin typeface="Arial" panose="020B0604020202020204" pitchFamily="34" charset="0"/>
                <a:cs typeface="Arial" panose="020B0604020202020204" pitchFamily="34" charset="0"/>
              </a:rPr>
              <a:t>(1)</a:t>
            </a:r>
            <a:endParaRPr lang="en-US" dirty="0"/>
          </a:p>
        </p:txBody>
      </p:sp>
      <p:sp>
        <p:nvSpPr>
          <p:cNvPr id="17" name="Rectangle 16">
            <a:extLst>
              <a:ext uri="{FF2B5EF4-FFF2-40B4-BE49-F238E27FC236}">
                <a16:creationId xmlns:a16="http://schemas.microsoft.com/office/drawing/2014/main" id="{67EC2B0D-8900-409C-BA6C-B0CEE405ADC4}"/>
              </a:ext>
            </a:extLst>
          </p:cNvPr>
          <p:cNvSpPr/>
          <p:nvPr/>
        </p:nvSpPr>
        <p:spPr>
          <a:xfrm>
            <a:off x="4746632" y="609600"/>
            <a:ext cx="561372" cy="461665"/>
          </a:xfrm>
          <a:prstGeom prst="rect">
            <a:avLst/>
          </a:prstGeom>
        </p:spPr>
        <p:txBody>
          <a:bodyPr wrap="none">
            <a:spAutoFit/>
          </a:bodyPr>
          <a:lstStyle/>
          <a:p>
            <a:r>
              <a:rPr lang="en-US" dirty="0">
                <a:solidFill>
                  <a:srgbClr val="2A196F"/>
                </a:solidFill>
                <a:latin typeface="Arial" panose="020B0604020202020204" pitchFamily="34" charset="0"/>
                <a:cs typeface="Arial" panose="020B0604020202020204" pitchFamily="34" charset="0"/>
              </a:rPr>
              <a:t>(2)</a:t>
            </a:r>
            <a:endParaRPr lang="en-US" dirty="0"/>
          </a:p>
        </p:txBody>
      </p:sp>
      <p:sp>
        <p:nvSpPr>
          <p:cNvPr id="18" name="Rectangle 17">
            <a:extLst>
              <a:ext uri="{FF2B5EF4-FFF2-40B4-BE49-F238E27FC236}">
                <a16:creationId xmlns:a16="http://schemas.microsoft.com/office/drawing/2014/main" id="{DDB8EAE6-3068-4C65-A003-9793525650D5}"/>
              </a:ext>
            </a:extLst>
          </p:cNvPr>
          <p:cNvSpPr/>
          <p:nvPr/>
        </p:nvSpPr>
        <p:spPr>
          <a:xfrm>
            <a:off x="5978181" y="618632"/>
            <a:ext cx="561372" cy="461665"/>
          </a:xfrm>
          <a:prstGeom prst="rect">
            <a:avLst/>
          </a:prstGeom>
        </p:spPr>
        <p:txBody>
          <a:bodyPr wrap="none">
            <a:spAutoFit/>
          </a:bodyPr>
          <a:lstStyle/>
          <a:p>
            <a:r>
              <a:rPr lang="en-US" dirty="0">
                <a:solidFill>
                  <a:srgbClr val="2A196F"/>
                </a:solidFill>
                <a:latin typeface="Arial" panose="020B0604020202020204" pitchFamily="34" charset="0"/>
                <a:cs typeface="Arial" panose="020B0604020202020204" pitchFamily="34" charset="0"/>
              </a:rPr>
              <a:t>(3)</a:t>
            </a:r>
            <a:endParaRPr lang="en-US" dirty="0"/>
          </a:p>
        </p:txBody>
      </p:sp>
      <p:sp>
        <p:nvSpPr>
          <p:cNvPr id="19" name="Rectangle 18">
            <a:extLst>
              <a:ext uri="{FF2B5EF4-FFF2-40B4-BE49-F238E27FC236}">
                <a16:creationId xmlns:a16="http://schemas.microsoft.com/office/drawing/2014/main" id="{A7FAC353-607C-426C-8B56-49362B680CB9}"/>
              </a:ext>
            </a:extLst>
          </p:cNvPr>
          <p:cNvSpPr/>
          <p:nvPr/>
        </p:nvSpPr>
        <p:spPr>
          <a:xfrm>
            <a:off x="7170083" y="656885"/>
            <a:ext cx="561372" cy="461665"/>
          </a:xfrm>
          <a:prstGeom prst="rect">
            <a:avLst/>
          </a:prstGeom>
        </p:spPr>
        <p:txBody>
          <a:bodyPr wrap="none">
            <a:spAutoFit/>
          </a:bodyPr>
          <a:lstStyle/>
          <a:p>
            <a:r>
              <a:rPr lang="en-US" dirty="0">
                <a:solidFill>
                  <a:srgbClr val="2A196F"/>
                </a:solidFill>
                <a:latin typeface="Arial" panose="020B0604020202020204" pitchFamily="34" charset="0"/>
                <a:cs typeface="Arial" panose="020B0604020202020204" pitchFamily="34" charset="0"/>
              </a:rPr>
              <a:t>(4)</a:t>
            </a:r>
            <a:endParaRPr lang="en-US" dirty="0"/>
          </a:p>
        </p:txBody>
      </p:sp>
      <p:sp>
        <p:nvSpPr>
          <p:cNvPr id="20" name="Rectangle 19">
            <a:extLst>
              <a:ext uri="{FF2B5EF4-FFF2-40B4-BE49-F238E27FC236}">
                <a16:creationId xmlns:a16="http://schemas.microsoft.com/office/drawing/2014/main" id="{E1D78757-A8C6-4BEE-84BE-882B3B7EBB67}"/>
              </a:ext>
            </a:extLst>
          </p:cNvPr>
          <p:cNvSpPr/>
          <p:nvPr/>
        </p:nvSpPr>
        <p:spPr>
          <a:xfrm>
            <a:off x="3503983" y="1923420"/>
            <a:ext cx="561372" cy="461665"/>
          </a:xfrm>
          <a:prstGeom prst="rect">
            <a:avLst/>
          </a:prstGeom>
        </p:spPr>
        <p:txBody>
          <a:bodyPr wrap="none">
            <a:spAutoFit/>
          </a:bodyPr>
          <a:lstStyle/>
          <a:p>
            <a:r>
              <a:rPr lang="en-US" dirty="0">
                <a:solidFill>
                  <a:srgbClr val="2A196F"/>
                </a:solidFill>
                <a:latin typeface="Arial" panose="020B0604020202020204" pitchFamily="34" charset="0"/>
                <a:cs typeface="Arial" panose="020B0604020202020204" pitchFamily="34" charset="0"/>
              </a:rPr>
              <a:t>(5)</a:t>
            </a:r>
            <a:endParaRPr lang="en-US" dirty="0"/>
          </a:p>
        </p:txBody>
      </p:sp>
      <p:sp>
        <p:nvSpPr>
          <p:cNvPr id="21" name="Rectangle 20">
            <a:extLst>
              <a:ext uri="{FF2B5EF4-FFF2-40B4-BE49-F238E27FC236}">
                <a16:creationId xmlns:a16="http://schemas.microsoft.com/office/drawing/2014/main" id="{8ECCC19D-670D-42C9-AE10-5F02E810CBBD}"/>
              </a:ext>
            </a:extLst>
          </p:cNvPr>
          <p:cNvSpPr/>
          <p:nvPr/>
        </p:nvSpPr>
        <p:spPr>
          <a:xfrm>
            <a:off x="4701352" y="1923419"/>
            <a:ext cx="561372" cy="461665"/>
          </a:xfrm>
          <a:prstGeom prst="rect">
            <a:avLst/>
          </a:prstGeom>
        </p:spPr>
        <p:txBody>
          <a:bodyPr wrap="none">
            <a:spAutoFit/>
          </a:bodyPr>
          <a:lstStyle/>
          <a:p>
            <a:r>
              <a:rPr lang="en-US" dirty="0">
                <a:solidFill>
                  <a:srgbClr val="2A196F"/>
                </a:solidFill>
                <a:latin typeface="Arial" panose="020B0604020202020204" pitchFamily="34" charset="0"/>
                <a:cs typeface="Arial" panose="020B0604020202020204" pitchFamily="34" charset="0"/>
              </a:rPr>
              <a:t>(6)</a:t>
            </a:r>
            <a:endParaRPr lang="en-US" dirty="0"/>
          </a:p>
        </p:txBody>
      </p:sp>
      <p:sp>
        <p:nvSpPr>
          <p:cNvPr id="24" name="Rectangle 23">
            <a:extLst>
              <a:ext uri="{FF2B5EF4-FFF2-40B4-BE49-F238E27FC236}">
                <a16:creationId xmlns:a16="http://schemas.microsoft.com/office/drawing/2014/main" id="{DAF6AA07-EED1-4BD3-B256-700393121CE6}"/>
              </a:ext>
            </a:extLst>
          </p:cNvPr>
          <p:cNvSpPr/>
          <p:nvPr/>
        </p:nvSpPr>
        <p:spPr>
          <a:xfrm>
            <a:off x="5972714" y="1923420"/>
            <a:ext cx="561372" cy="461665"/>
          </a:xfrm>
          <a:prstGeom prst="rect">
            <a:avLst/>
          </a:prstGeom>
        </p:spPr>
        <p:txBody>
          <a:bodyPr wrap="none">
            <a:spAutoFit/>
          </a:bodyPr>
          <a:lstStyle/>
          <a:p>
            <a:r>
              <a:rPr lang="en-US" dirty="0">
                <a:solidFill>
                  <a:srgbClr val="2A196F"/>
                </a:solidFill>
                <a:latin typeface="Arial" panose="020B0604020202020204" pitchFamily="34" charset="0"/>
                <a:cs typeface="Arial" panose="020B0604020202020204" pitchFamily="34" charset="0"/>
              </a:rPr>
              <a:t>(7)</a:t>
            </a:r>
            <a:endParaRPr lang="en-US" dirty="0"/>
          </a:p>
        </p:txBody>
      </p:sp>
      <p:sp>
        <p:nvSpPr>
          <p:cNvPr id="25" name="Rectangle 24">
            <a:extLst>
              <a:ext uri="{FF2B5EF4-FFF2-40B4-BE49-F238E27FC236}">
                <a16:creationId xmlns:a16="http://schemas.microsoft.com/office/drawing/2014/main" id="{8973D738-E9AD-4AEC-AC71-7253C7D47A1F}"/>
              </a:ext>
            </a:extLst>
          </p:cNvPr>
          <p:cNvSpPr/>
          <p:nvPr/>
        </p:nvSpPr>
        <p:spPr>
          <a:xfrm>
            <a:off x="7170083" y="1923419"/>
            <a:ext cx="561372" cy="461665"/>
          </a:xfrm>
          <a:prstGeom prst="rect">
            <a:avLst/>
          </a:prstGeom>
        </p:spPr>
        <p:txBody>
          <a:bodyPr wrap="none">
            <a:spAutoFit/>
          </a:bodyPr>
          <a:lstStyle/>
          <a:p>
            <a:r>
              <a:rPr lang="en-US" dirty="0">
                <a:solidFill>
                  <a:srgbClr val="2A196F"/>
                </a:solidFill>
                <a:latin typeface="Arial" panose="020B0604020202020204" pitchFamily="34" charset="0"/>
                <a:cs typeface="Arial" panose="020B0604020202020204" pitchFamily="34" charset="0"/>
              </a:rPr>
              <a:t>(8)</a:t>
            </a:r>
            <a:endParaRPr lang="en-US" dirty="0"/>
          </a:p>
        </p:txBody>
      </p:sp>
      <p:pic>
        <p:nvPicPr>
          <p:cNvPr id="15" name="Picture 14" descr="A picture containing pool ball, room, sport&#10;&#10;Description automatically generated">
            <a:extLst>
              <a:ext uri="{FF2B5EF4-FFF2-40B4-BE49-F238E27FC236}">
                <a16:creationId xmlns:a16="http://schemas.microsoft.com/office/drawing/2014/main" id="{5758BD28-5296-4F10-B623-2404143D4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424235"/>
            <a:ext cx="2584320" cy="3326484"/>
          </a:xfrm>
          <a:prstGeom prst="rect">
            <a:avLst/>
          </a:prstGeom>
        </p:spPr>
      </p:pic>
      <p:sp>
        <p:nvSpPr>
          <p:cNvPr id="27" name="Rectangle 26">
            <a:extLst>
              <a:ext uri="{FF2B5EF4-FFF2-40B4-BE49-F238E27FC236}">
                <a16:creationId xmlns:a16="http://schemas.microsoft.com/office/drawing/2014/main" id="{72E59AC9-F5AC-4572-A07C-8EF9D519B191}"/>
              </a:ext>
            </a:extLst>
          </p:cNvPr>
          <p:cNvSpPr/>
          <p:nvPr/>
        </p:nvSpPr>
        <p:spPr>
          <a:xfrm rot="16200000">
            <a:off x="-1492746" y="4910285"/>
            <a:ext cx="3433767" cy="461665"/>
          </a:xfrm>
          <a:prstGeom prst="rect">
            <a:avLst/>
          </a:prstGeom>
        </p:spPr>
        <p:txBody>
          <a:bodyPr wrap="square">
            <a:spAutoFit/>
          </a:bodyPr>
          <a:lstStyle/>
          <a:p>
            <a:pPr algn="ctr"/>
            <a:r>
              <a:rPr lang="en-US" dirty="0">
                <a:solidFill>
                  <a:srgbClr val="FF0000"/>
                </a:solidFill>
                <a:latin typeface="Arial" panose="020B0604020202020204" pitchFamily="34" charset="0"/>
                <a:cs typeface="Arial" panose="020B0604020202020204" pitchFamily="34" charset="0"/>
              </a:rPr>
              <a:t>Examples</a:t>
            </a:r>
          </a:p>
        </p:txBody>
      </p:sp>
      <p:pic>
        <p:nvPicPr>
          <p:cNvPr id="29" name="Picture 28">
            <a:extLst>
              <a:ext uri="{FF2B5EF4-FFF2-40B4-BE49-F238E27FC236}">
                <a16:creationId xmlns:a16="http://schemas.microsoft.com/office/drawing/2014/main" id="{659B4832-7FFC-4856-902A-E4B8BE8797E3}"/>
              </a:ext>
            </a:extLst>
          </p:cNvPr>
          <p:cNvPicPr>
            <a:picLocks noChangeAspect="1"/>
          </p:cNvPicPr>
          <p:nvPr/>
        </p:nvPicPr>
        <p:blipFill>
          <a:blip r:embed="rId4"/>
          <a:stretch>
            <a:fillRect/>
          </a:stretch>
        </p:blipFill>
        <p:spPr>
          <a:xfrm>
            <a:off x="4423953" y="4121696"/>
            <a:ext cx="4708871" cy="2736304"/>
          </a:xfrm>
          <a:prstGeom prst="rect">
            <a:avLst/>
          </a:prstGeom>
        </p:spPr>
      </p:pic>
      <p:sp>
        <p:nvSpPr>
          <p:cNvPr id="30" name="Rectangle 29">
            <a:extLst>
              <a:ext uri="{FF2B5EF4-FFF2-40B4-BE49-F238E27FC236}">
                <a16:creationId xmlns:a16="http://schemas.microsoft.com/office/drawing/2014/main" id="{4673E55F-ED96-4632-84D5-9E0403DF8F5C}"/>
              </a:ext>
            </a:extLst>
          </p:cNvPr>
          <p:cNvSpPr/>
          <p:nvPr/>
        </p:nvSpPr>
        <p:spPr>
          <a:xfrm>
            <a:off x="4355976" y="3660031"/>
            <a:ext cx="4104456" cy="461665"/>
          </a:xfrm>
          <a:prstGeom prst="rect">
            <a:avLst/>
          </a:prstGeom>
        </p:spPr>
        <p:txBody>
          <a:bodyPr wrap="square">
            <a:spAutoFit/>
          </a:bodyPr>
          <a:lstStyle/>
          <a:p>
            <a:pPr marL="514350" indent="-514350">
              <a:buFont typeface="+mj-lt"/>
              <a:buAutoNum type="romanUcPeriod" startAt="3"/>
            </a:pPr>
            <a:r>
              <a:rPr lang="en-US" dirty="0">
                <a:solidFill>
                  <a:srgbClr val="2A196F"/>
                </a:solidFill>
                <a:latin typeface="TUOS Blake"/>
              </a:rPr>
              <a:t>Save your labels and exit:</a:t>
            </a:r>
            <a:endParaRPr lang="en-US" dirty="0"/>
          </a:p>
        </p:txBody>
      </p:sp>
      <p:cxnSp>
        <p:nvCxnSpPr>
          <p:cNvPr id="32" name="Straight Arrow Connector 31">
            <a:extLst>
              <a:ext uri="{FF2B5EF4-FFF2-40B4-BE49-F238E27FC236}">
                <a16:creationId xmlns:a16="http://schemas.microsoft.com/office/drawing/2014/main" id="{42A7FE4E-CBFA-4A50-AE54-F18F7A4782B8}"/>
              </a:ext>
            </a:extLst>
          </p:cNvPr>
          <p:cNvCxnSpPr>
            <a:cxnSpLocks/>
          </p:cNvCxnSpPr>
          <p:nvPr/>
        </p:nvCxnSpPr>
        <p:spPr bwMode="auto">
          <a:xfrm>
            <a:off x="8316416" y="3934272"/>
            <a:ext cx="644606" cy="28681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36" name="Rectangle 35">
            <a:extLst>
              <a:ext uri="{FF2B5EF4-FFF2-40B4-BE49-F238E27FC236}">
                <a16:creationId xmlns:a16="http://schemas.microsoft.com/office/drawing/2014/main" id="{7087826D-CC72-4303-83DB-CC927EA6911B}"/>
              </a:ext>
            </a:extLst>
          </p:cNvPr>
          <p:cNvSpPr/>
          <p:nvPr/>
        </p:nvSpPr>
        <p:spPr bwMode="auto">
          <a:xfrm>
            <a:off x="7596336" y="5633588"/>
            <a:ext cx="576064" cy="14401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cxnSp>
        <p:nvCxnSpPr>
          <p:cNvPr id="37" name="Straight Arrow Connector 36">
            <a:extLst>
              <a:ext uri="{FF2B5EF4-FFF2-40B4-BE49-F238E27FC236}">
                <a16:creationId xmlns:a16="http://schemas.microsoft.com/office/drawing/2014/main" id="{052C447A-82E8-4F25-B9C7-7646CE2B0DB3}"/>
              </a:ext>
            </a:extLst>
          </p:cNvPr>
          <p:cNvCxnSpPr>
            <a:cxnSpLocks/>
          </p:cNvCxnSpPr>
          <p:nvPr/>
        </p:nvCxnSpPr>
        <p:spPr bwMode="auto">
          <a:xfrm>
            <a:off x="5364088" y="4064964"/>
            <a:ext cx="2227530" cy="156876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885323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A605EF8-0FC7-4C15-926C-22F203944A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27" y="5330892"/>
            <a:ext cx="1493088" cy="1482484"/>
          </a:xfrm>
          <a:prstGeom prst="rect">
            <a:avLst/>
          </a:prstGeom>
        </p:spPr>
      </p:pic>
      <p:sp>
        <p:nvSpPr>
          <p:cNvPr id="6" name="Slide Number Placeholder 5">
            <a:extLst>
              <a:ext uri="{FF2B5EF4-FFF2-40B4-BE49-F238E27FC236}">
                <a16:creationId xmlns:a16="http://schemas.microsoft.com/office/drawing/2014/main" id="{633C2D99-5361-4276-9DE6-DC24F6E9E4FC}"/>
              </a:ext>
            </a:extLst>
          </p:cNvPr>
          <p:cNvSpPr>
            <a:spLocks noGrp="1"/>
          </p:cNvSpPr>
          <p:nvPr>
            <p:ph type="sldNum" sz="quarter" idx="12"/>
          </p:nvPr>
        </p:nvSpPr>
        <p:spPr/>
        <p:txBody>
          <a:bodyPr/>
          <a:lstStyle/>
          <a:p>
            <a:fld id="{22230EF6-6C13-413D-A541-8FA2732E8850}" type="slidenum">
              <a:rPr lang="en-GB" altLang="en-US" smtClean="0"/>
              <a:pPr/>
              <a:t>5</a:t>
            </a:fld>
            <a:endParaRPr lang="en-GB" altLang="en-US"/>
          </a:p>
        </p:txBody>
      </p:sp>
      <p:pic>
        <p:nvPicPr>
          <p:cNvPr id="9" name="Picture 8" descr="A close up of a logo&#10;&#10;Description automatically generated">
            <a:extLst>
              <a:ext uri="{FF2B5EF4-FFF2-40B4-BE49-F238E27FC236}">
                <a16:creationId xmlns:a16="http://schemas.microsoft.com/office/drawing/2014/main" id="{A46B8519-E284-4383-85CE-032CEED2D2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41200"/>
            <a:ext cx="9144000" cy="3543984"/>
          </a:xfrm>
          <a:prstGeom prst="rect">
            <a:avLst/>
          </a:prstGeom>
        </p:spPr>
      </p:pic>
      <p:sp>
        <p:nvSpPr>
          <p:cNvPr id="10" name="Title 1">
            <a:extLst>
              <a:ext uri="{FF2B5EF4-FFF2-40B4-BE49-F238E27FC236}">
                <a16:creationId xmlns:a16="http://schemas.microsoft.com/office/drawing/2014/main" id="{63E54361-5DFB-4FEB-B64B-9B9BB5128A88}"/>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Motivation</a:t>
            </a:r>
          </a:p>
        </p:txBody>
      </p:sp>
      <p:sp>
        <p:nvSpPr>
          <p:cNvPr id="19" name="TextBox 18">
            <a:extLst>
              <a:ext uri="{FF2B5EF4-FFF2-40B4-BE49-F238E27FC236}">
                <a16:creationId xmlns:a16="http://schemas.microsoft.com/office/drawing/2014/main" id="{F3A3C823-6707-4C1C-B287-EE4D9BFA3159}"/>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pic>
        <p:nvPicPr>
          <p:cNvPr id="14" name="Picture 13" descr="A close up of a logo&#10;&#10;Description automatically generated">
            <a:extLst>
              <a:ext uri="{FF2B5EF4-FFF2-40B4-BE49-F238E27FC236}">
                <a16:creationId xmlns:a16="http://schemas.microsoft.com/office/drawing/2014/main" id="{7B01989A-92E8-4F97-81A6-95972B3407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5456" y="5330892"/>
            <a:ext cx="1493088" cy="1482484"/>
          </a:xfrm>
          <a:prstGeom prst="rect">
            <a:avLst/>
          </a:prstGeom>
        </p:spPr>
      </p:pic>
      <p:pic>
        <p:nvPicPr>
          <p:cNvPr id="16" name="Picture 15" descr="A close up of a logo&#10;&#10;Description automatically generated">
            <a:extLst>
              <a:ext uri="{FF2B5EF4-FFF2-40B4-BE49-F238E27FC236}">
                <a16:creationId xmlns:a16="http://schemas.microsoft.com/office/drawing/2014/main" id="{6B984524-55BC-4813-94B6-396728D9C9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3250" y="5330892"/>
            <a:ext cx="1493088" cy="1401891"/>
          </a:xfrm>
          <a:prstGeom prst="rect">
            <a:avLst/>
          </a:prstGeom>
        </p:spPr>
      </p:pic>
      <p:sp>
        <p:nvSpPr>
          <p:cNvPr id="2" name="Rectangle 1">
            <a:extLst>
              <a:ext uri="{FF2B5EF4-FFF2-40B4-BE49-F238E27FC236}">
                <a16:creationId xmlns:a16="http://schemas.microsoft.com/office/drawing/2014/main" id="{A668FC10-A6DC-4ED1-B47F-7BB69CE18754}"/>
              </a:ext>
            </a:extLst>
          </p:cNvPr>
          <p:cNvSpPr/>
          <p:nvPr/>
        </p:nvSpPr>
        <p:spPr>
          <a:xfrm>
            <a:off x="2227214" y="5316800"/>
            <a:ext cx="514886" cy="1015663"/>
          </a:xfrm>
          <a:prstGeom prst="rect">
            <a:avLst/>
          </a:prstGeom>
          <a:noFill/>
        </p:spPr>
        <p:txBody>
          <a:bodyPr wrap="none" lIns="91440" tIns="45720" rIns="91440" bIns="45720">
            <a:spAutoFit/>
          </a:bodyPr>
          <a:lstStyle/>
          <a:p>
            <a:pPr algn="ctr"/>
            <a:r>
              <a:rPr lang="en-US" sz="6000" b="0" cap="none" spc="0" dirty="0">
                <a:ln w="0"/>
                <a:solidFill>
                  <a:srgbClr val="FF0000"/>
                </a:solidFill>
                <a:effectLst/>
              </a:rPr>
              <a:t>?</a:t>
            </a:r>
          </a:p>
        </p:txBody>
      </p:sp>
    </p:spTree>
    <p:extLst>
      <p:ext uri="{BB962C8B-B14F-4D97-AF65-F5344CB8AC3E}">
        <p14:creationId xmlns:p14="http://schemas.microsoft.com/office/powerpoint/2010/main" val="412672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D87D98-B988-4D3A-B31D-7BB43AB67D35}"/>
              </a:ext>
            </a:extLst>
          </p:cNvPr>
          <p:cNvSpPr txBox="1"/>
          <p:nvPr/>
        </p:nvSpPr>
        <p:spPr>
          <a:xfrm>
            <a:off x="8172400" y="6080444"/>
            <a:ext cx="965142" cy="695238"/>
          </a:xfrm>
          <a:prstGeom prst="rect">
            <a:avLst/>
          </a:prstGeom>
          <a:solidFill>
            <a:srgbClr val="FFFFFF"/>
          </a:solidFill>
          <a:ln>
            <a:noFill/>
          </a:ln>
        </p:spPr>
        <p:txBody>
          <a:bodyPr wrap="square" rtlCol="0">
            <a:spAutoFit/>
          </a:bodyPr>
          <a:lstStyle/>
          <a:p>
            <a:endParaRPr lang="en-US" dirty="0"/>
          </a:p>
        </p:txBody>
      </p:sp>
      <p:sp>
        <p:nvSpPr>
          <p:cNvPr id="6" name="Slide Number Placeholder 5">
            <a:extLst>
              <a:ext uri="{FF2B5EF4-FFF2-40B4-BE49-F238E27FC236}">
                <a16:creationId xmlns:a16="http://schemas.microsoft.com/office/drawing/2014/main" id="{E36D416B-36BC-4C48-B6D4-560AC0639EA0}"/>
              </a:ext>
            </a:extLst>
          </p:cNvPr>
          <p:cNvSpPr>
            <a:spLocks noGrp="1"/>
          </p:cNvSpPr>
          <p:nvPr>
            <p:ph type="sldNum" sz="quarter" idx="12"/>
          </p:nvPr>
        </p:nvSpPr>
        <p:spPr/>
        <p:txBody>
          <a:bodyPr/>
          <a:lstStyle/>
          <a:p>
            <a:fld id="{22230EF6-6C13-413D-A541-8FA2732E8850}" type="slidenum">
              <a:rPr lang="en-GB" altLang="en-US" smtClean="0"/>
              <a:pPr/>
              <a:t>50</a:t>
            </a:fld>
            <a:endParaRPr lang="en-GB" altLang="en-US"/>
          </a:p>
        </p:txBody>
      </p:sp>
      <p:pic>
        <p:nvPicPr>
          <p:cNvPr id="2" name="Picture 1">
            <a:extLst>
              <a:ext uri="{FF2B5EF4-FFF2-40B4-BE49-F238E27FC236}">
                <a16:creationId xmlns:a16="http://schemas.microsoft.com/office/drawing/2014/main" id="{8C9DBF91-1A96-44DC-80E0-691EF49F67D9}"/>
              </a:ext>
            </a:extLst>
          </p:cNvPr>
          <p:cNvPicPr>
            <a:picLocks noChangeAspect="1"/>
          </p:cNvPicPr>
          <p:nvPr/>
        </p:nvPicPr>
        <p:blipFill>
          <a:blip r:embed="rId2"/>
          <a:stretch>
            <a:fillRect/>
          </a:stretch>
        </p:blipFill>
        <p:spPr>
          <a:xfrm>
            <a:off x="35497" y="3167537"/>
            <a:ext cx="3531062" cy="3645839"/>
          </a:xfrm>
          <a:prstGeom prst="rect">
            <a:avLst/>
          </a:prstGeom>
        </p:spPr>
      </p:pic>
      <p:pic>
        <p:nvPicPr>
          <p:cNvPr id="3" name="Picture 2">
            <a:extLst>
              <a:ext uri="{FF2B5EF4-FFF2-40B4-BE49-F238E27FC236}">
                <a16:creationId xmlns:a16="http://schemas.microsoft.com/office/drawing/2014/main" id="{3520A4DF-819C-434B-9DD8-0BDA98BE80CD}"/>
              </a:ext>
            </a:extLst>
          </p:cNvPr>
          <p:cNvPicPr>
            <a:picLocks noChangeAspect="1"/>
          </p:cNvPicPr>
          <p:nvPr/>
        </p:nvPicPr>
        <p:blipFill>
          <a:blip r:embed="rId3"/>
          <a:stretch>
            <a:fillRect/>
          </a:stretch>
        </p:blipFill>
        <p:spPr>
          <a:xfrm>
            <a:off x="3995936" y="4547136"/>
            <a:ext cx="2661255" cy="576064"/>
          </a:xfrm>
          <a:prstGeom prst="rect">
            <a:avLst/>
          </a:prstGeom>
        </p:spPr>
      </p:pic>
      <p:cxnSp>
        <p:nvCxnSpPr>
          <p:cNvPr id="26" name="Straight Arrow Connector 25">
            <a:extLst>
              <a:ext uri="{FF2B5EF4-FFF2-40B4-BE49-F238E27FC236}">
                <a16:creationId xmlns:a16="http://schemas.microsoft.com/office/drawing/2014/main" id="{20F7109A-1CBF-491E-B0AE-C45111286C40}"/>
              </a:ext>
            </a:extLst>
          </p:cNvPr>
          <p:cNvCxnSpPr>
            <a:cxnSpLocks/>
          </p:cNvCxnSpPr>
          <p:nvPr/>
        </p:nvCxnSpPr>
        <p:spPr bwMode="auto">
          <a:xfrm>
            <a:off x="2843808" y="4547136"/>
            <a:ext cx="1152128" cy="48000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11" name="Picture 10">
            <a:extLst>
              <a:ext uri="{FF2B5EF4-FFF2-40B4-BE49-F238E27FC236}">
                <a16:creationId xmlns:a16="http://schemas.microsoft.com/office/drawing/2014/main" id="{CD023D54-CBA6-4237-8A29-97CAA8A31BFC}"/>
              </a:ext>
            </a:extLst>
          </p:cNvPr>
          <p:cNvPicPr>
            <a:picLocks noChangeAspect="1"/>
          </p:cNvPicPr>
          <p:nvPr/>
        </p:nvPicPr>
        <p:blipFill>
          <a:blip r:embed="rId4"/>
          <a:stretch>
            <a:fillRect/>
          </a:stretch>
        </p:blipFill>
        <p:spPr>
          <a:xfrm>
            <a:off x="3995936" y="5459191"/>
            <a:ext cx="2000000" cy="723810"/>
          </a:xfrm>
          <a:prstGeom prst="rect">
            <a:avLst/>
          </a:prstGeom>
        </p:spPr>
      </p:pic>
      <p:cxnSp>
        <p:nvCxnSpPr>
          <p:cNvPr id="31" name="Straight Arrow Connector 30">
            <a:extLst>
              <a:ext uri="{FF2B5EF4-FFF2-40B4-BE49-F238E27FC236}">
                <a16:creationId xmlns:a16="http://schemas.microsoft.com/office/drawing/2014/main" id="{6F4BA00A-BFCC-4394-8734-63563925D91D}"/>
              </a:ext>
            </a:extLst>
          </p:cNvPr>
          <p:cNvCxnSpPr>
            <a:cxnSpLocks/>
          </p:cNvCxnSpPr>
          <p:nvPr/>
        </p:nvCxnSpPr>
        <p:spPr bwMode="auto">
          <a:xfrm>
            <a:off x="1619672" y="5499644"/>
            <a:ext cx="2376264" cy="5808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D78CCFB9-A73E-4858-B230-65D20BB84792}"/>
              </a:ext>
            </a:extLst>
          </p:cNvPr>
          <p:cNvSpPr/>
          <p:nvPr/>
        </p:nvSpPr>
        <p:spPr>
          <a:xfrm>
            <a:off x="54987" y="2381979"/>
            <a:ext cx="3724925" cy="830997"/>
          </a:xfrm>
          <a:prstGeom prst="rect">
            <a:avLst/>
          </a:prstGeom>
        </p:spPr>
        <p:txBody>
          <a:bodyPr wrap="square">
            <a:spAutoFit/>
          </a:bodyPr>
          <a:lstStyle/>
          <a:p>
            <a:pPr marL="514350" indent="-514350">
              <a:buFont typeface="+mj-lt"/>
              <a:buAutoNum type="romanUcPeriod"/>
            </a:pPr>
            <a:r>
              <a:rPr lang="en-US" dirty="0">
                <a:solidFill>
                  <a:srgbClr val="2A196F"/>
                </a:solidFill>
                <a:latin typeface="TUOS Blake"/>
              </a:rPr>
              <a:t>Make sure the correct files are selected:</a:t>
            </a:r>
          </a:p>
        </p:txBody>
      </p:sp>
      <p:sp>
        <p:nvSpPr>
          <p:cNvPr id="35" name="Rectangle 34">
            <a:extLst>
              <a:ext uri="{FF2B5EF4-FFF2-40B4-BE49-F238E27FC236}">
                <a16:creationId xmlns:a16="http://schemas.microsoft.com/office/drawing/2014/main" id="{E529410B-494C-47BE-93A5-11F32EC43758}"/>
              </a:ext>
            </a:extLst>
          </p:cNvPr>
          <p:cNvSpPr/>
          <p:nvPr/>
        </p:nvSpPr>
        <p:spPr bwMode="auto">
          <a:xfrm>
            <a:off x="179512" y="6080444"/>
            <a:ext cx="1080120" cy="22887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grpSp>
        <p:nvGrpSpPr>
          <p:cNvPr id="44" name="Group 43">
            <a:extLst>
              <a:ext uri="{FF2B5EF4-FFF2-40B4-BE49-F238E27FC236}">
                <a16:creationId xmlns:a16="http://schemas.microsoft.com/office/drawing/2014/main" id="{F253FCE6-E2A0-4CFA-A0AD-6AD003824DEF}"/>
              </a:ext>
            </a:extLst>
          </p:cNvPr>
          <p:cNvGrpSpPr/>
          <p:nvPr/>
        </p:nvGrpSpPr>
        <p:grpSpPr>
          <a:xfrm>
            <a:off x="4050871" y="2381979"/>
            <a:ext cx="3724925" cy="830997"/>
            <a:chOff x="4050871" y="2381979"/>
            <a:chExt cx="3724925" cy="830997"/>
          </a:xfrm>
        </p:grpSpPr>
        <p:sp>
          <p:nvSpPr>
            <p:cNvPr id="34" name="Rectangle 33">
              <a:extLst>
                <a:ext uri="{FF2B5EF4-FFF2-40B4-BE49-F238E27FC236}">
                  <a16:creationId xmlns:a16="http://schemas.microsoft.com/office/drawing/2014/main" id="{DEF2CE8F-C9F5-40A1-8876-605F15E7E308}"/>
                </a:ext>
              </a:extLst>
            </p:cNvPr>
            <p:cNvSpPr/>
            <p:nvPr/>
          </p:nvSpPr>
          <p:spPr>
            <a:xfrm>
              <a:off x="4050871" y="2381979"/>
              <a:ext cx="3724925" cy="830997"/>
            </a:xfrm>
            <a:prstGeom prst="rect">
              <a:avLst/>
            </a:prstGeom>
          </p:spPr>
          <p:txBody>
            <a:bodyPr wrap="square">
              <a:spAutoFit/>
            </a:bodyPr>
            <a:lstStyle/>
            <a:p>
              <a:pPr marL="514350" indent="-514350">
                <a:buFont typeface="+mj-lt"/>
                <a:buAutoNum type="romanUcPeriod" startAt="2"/>
              </a:pPr>
              <a:r>
                <a:rPr lang="en-US" dirty="0">
                  <a:solidFill>
                    <a:srgbClr val="2A196F"/>
                  </a:solidFill>
                  <a:latin typeface="TUOS Blake"/>
                </a:rPr>
                <a:t>Run the default classification.</a:t>
              </a:r>
            </a:p>
          </p:txBody>
        </p:sp>
        <p:sp>
          <p:nvSpPr>
            <p:cNvPr id="38" name="Rectangle 37">
              <a:extLst>
                <a:ext uri="{FF2B5EF4-FFF2-40B4-BE49-F238E27FC236}">
                  <a16:creationId xmlns:a16="http://schemas.microsoft.com/office/drawing/2014/main" id="{0AC15254-C699-40CD-BE90-C1761598EFE2}"/>
                </a:ext>
              </a:extLst>
            </p:cNvPr>
            <p:cNvSpPr/>
            <p:nvPr/>
          </p:nvSpPr>
          <p:spPr bwMode="auto">
            <a:xfrm>
              <a:off x="5724128" y="2437437"/>
              <a:ext cx="1080120" cy="3600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grpSp>
      <p:sp>
        <p:nvSpPr>
          <p:cNvPr id="39" name="Rectangle 38">
            <a:extLst>
              <a:ext uri="{FF2B5EF4-FFF2-40B4-BE49-F238E27FC236}">
                <a16:creationId xmlns:a16="http://schemas.microsoft.com/office/drawing/2014/main" id="{410D5039-336C-4E22-B30E-3340C56AF915}"/>
              </a:ext>
            </a:extLst>
          </p:cNvPr>
          <p:cNvSpPr/>
          <p:nvPr/>
        </p:nvSpPr>
        <p:spPr>
          <a:xfrm>
            <a:off x="107504" y="943560"/>
            <a:ext cx="9030038" cy="923330"/>
          </a:xfrm>
          <a:prstGeom prst="rect">
            <a:avLst/>
          </a:prstGeom>
        </p:spPr>
        <p:txBody>
          <a:bodyPr wrap="square">
            <a:spAutoFit/>
          </a:bodyPr>
          <a:lstStyle/>
          <a:p>
            <a:r>
              <a:rPr lang="en-US" sz="1800" i="1" dirty="0">
                <a:solidFill>
                  <a:srgbClr val="2A196F"/>
                </a:solidFill>
                <a:latin typeface="TUOS Blake"/>
              </a:rPr>
              <a:t>The original classification process requires around 4 hours to be completed while the reduced data set is too small for it. For these reasons in this demo it will be bypassed (completed immediately) since we have the labels for all the segments.</a:t>
            </a:r>
          </a:p>
        </p:txBody>
      </p:sp>
      <p:sp>
        <p:nvSpPr>
          <p:cNvPr id="45" name="Rectangle 44">
            <a:extLst>
              <a:ext uri="{FF2B5EF4-FFF2-40B4-BE49-F238E27FC236}">
                <a16:creationId xmlns:a16="http://schemas.microsoft.com/office/drawing/2014/main" id="{2D27BF73-8379-47B2-83D7-3EFBED5EE8F0}"/>
              </a:ext>
            </a:extLst>
          </p:cNvPr>
          <p:cNvSpPr/>
          <p:nvPr/>
        </p:nvSpPr>
        <p:spPr>
          <a:xfrm>
            <a:off x="19272" y="1885388"/>
            <a:ext cx="5976664" cy="461665"/>
          </a:xfrm>
          <a:prstGeom prst="rect">
            <a:avLst/>
          </a:prstGeom>
        </p:spPr>
        <p:txBody>
          <a:bodyPr wrap="square">
            <a:spAutoFit/>
          </a:bodyPr>
          <a:lstStyle/>
          <a:p>
            <a:pPr marL="457200" indent="-457200">
              <a:buFont typeface="+mj-lt"/>
              <a:buAutoNum type="arabicPeriod" startAt="3"/>
            </a:pPr>
            <a:r>
              <a:rPr lang="en-US" dirty="0">
                <a:solidFill>
                  <a:srgbClr val="2A196F"/>
                </a:solidFill>
                <a:latin typeface="TUOS Blake"/>
              </a:rPr>
              <a:t>Run the classification</a:t>
            </a:r>
          </a:p>
        </p:txBody>
      </p:sp>
    </p:spTree>
    <p:extLst>
      <p:ext uri="{BB962C8B-B14F-4D97-AF65-F5344CB8AC3E}">
        <p14:creationId xmlns:p14="http://schemas.microsoft.com/office/powerpoint/2010/main" val="3960628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D87D98-B988-4D3A-B31D-7BB43AB67D35}"/>
              </a:ext>
            </a:extLst>
          </p:cNvPr>
          <p:cNvSpPr txBox="1"/>
          <p:nvPr/>
        </p:nvSpPr>
        <p:spPr>
          <a:xfrm>
            <a:off x="8172400" y="6080444"/>
            <a:ext cx="965142" cy="695238"/>
          </a:xfrm>
          <a:prstGeom prst="rect">
            <a:avLst/>
          </a:prstGeom>
          <a:solidFill>
            <a:srgbClr val="FFFFFF"/>
          </a:solidFill>
          <a:ln>
            <a:noFill/>
          </a:ln>
        </p:spPr>
        <p:txBody>
          <a:bodyPr wrap="square" rtlCol="0">
            <a:spAutoFit/>
          </a:bodyPr>
          <a:lstStyle/>
          <a:p>
            <a:endParaRPr lang="en-US" dirty="0"/>
          </a:p>
        </p:txBody>
      </p:sp>
      <p:sp>
        <p:nvSpPr>
          <p:cNvPr id="6" name="Slide Number Placeholder 5">
            <a:extLst>
              <a:ext uri="{FF2B5EF4-FFF2-40B4-BE49-F238E27FC236}">
                <a16:creationId xmlns:a16="http://schemas.microsoft.com/office/drawing/2014/main" id="{E36D416B-36BC-4C48-B6D4-560AC0639EA0}"/>
              </a:ext>
            </a:extLst>
          </p:cNvPr>
          <p:cNvSpPr>
            <a:spLocks noGrp="1"/>
          </p:cNvSpPr>
          <p:nvPr>
            <p:ph type="sldNum" sz="quarter" idx="12"/>
          </p:nvPr>
        </p:nvSpPr>
        <p:spPr/>
        <p:txBody>
          <a:bodyPr/>
          <a:lstStyle/>
          <a:p>
            <a:fld id="{22230EF6-6C13-413D-A541-8FA2732E8850}" type="slidenum">
              <a:rPr lang="en-GB" altLang="en-US" smtClean="0"/>
              <a:pPr/>
              <a:t>51</a:t>
            </a:fld>
            <a:endParaRPr lang="en-GB" altLang="en-US"/>
          </a:p>
        </p:txBody>
      </p:sp>
      <p:sp>
        <p:nvSpPr>
          <p:cNvPr id="45" name="Rectangle 44">
            <a:extLst>
              <a:ext uri="{FF2B5EF4-FFF2-40B4-BE49-F238E27FC236}">
                <a16:creationId xmlns:a16="http://schemas.microsoft.com/office/drawing/2014/main" id="{2D27BF73-8379-47B2-83D7-3EFBED5EE8F0}"/>
              </a:ext>
            </a:extLst>
          </p:cNvPr>
          <p:cNvSpPr/>
          <p:nvPr/>
        </p:nvSpPr>
        <p:spPr>
          <a:xfrm>
            <a:off x="0" y="908720"/>
            <a:ext cx="5976664" cy="461665"/>
          </a:xfrm>
          <a:prstGeom prst="rect">
            <a:avLst/>
          </a:prstGeom>
        </p:spPr>
        <p:txBody>
          <a:bodyPr wrap="square">
            <a:spAutoFit/>
          </a:bodyPr>
          <a:lstStyle/>
          <a:p>
            <a:pPr marL="457200" indent="-457200">
              <a:buFont typeface="+mj-lt"/>
              <a:buAutoNum type="arabicPeriod" startAt="4"/>
            </a:pPr>
            <a:r>
              <a:rPr lang="en-US" dirty="0">
                <a:solidFill>
                  <a:srgbClr val="2A196F"/>
                </a:solidFill>
                <a:latin typeface="TUOS Blake"/>
              </a:rPr>
              <a:t>Results</a:t>
            </a:r>
          </a:p>
        </p:txBody>
      </p:sp>
      <p:pic>
        <p:nvPicPr>
          <p:cNvPr id="4" name="Picture 3">
            <a:extLst>
              <a:ext uri="{FF2B5EF4-FFF2-40B4-BE49-F238E27FC236}">
                <a16:creationId xmlns:a16="http://schemas.microsoft.com/office/drawing/2014/main" id="{FE7D3743-CB5F-49A5-AAB6-4A2B83632576}"/>
              </a:ext>
            </a:extLst>
          </p:cNvPr>
          <p:cNvPicPr>
            <a:picLocks noChangeAspect="1"/>
          </p:cNvPicPr>
          <p:nvPr/>
        </p:nvPicPr>
        <p:blipFill>
          <a:blip r:embed="rId2"/>
          <a:stretch>
            <a:fillRect/>
          </a:stretch>
        </p:blipFill>
        <p:spPr>
          <a:xfrm>
            <a:off x="179512" y="1499592"/>
            <a:ext cx="3737782" cy="3858815"/>
          </a:xfrm>
          <a:prstGeom prst="rect">
            <a:avLst/>
          </a:prstGeom>
        </p:spPr>
      </p:pic>
      <p:sp>
        <p:nvSpPr>
          <p:cNvPr id="17" name="Rectangle 16">
            <a:extLst>
              <a:ext uri="{FF2B5EF4-FFF2-40B4-BE49-F238E27FC236}">
                <a16:creationId xmlns:a16="http://schemas.microsoft.com/office/drawing/2014/main" id="{4EEDBB4C-3D07-4A4C-BEB5-240533DA0A58}"/>
              </a:ext>
            </a:extLst>
          </p:cNvPr>
          <p:cNvSpPr/>
          <p:nvPr/>
        </p:nvSpPr>
        <p:spPr bwMode="auto">
          <a:xfrm>
            <a:off x="2771800" y="4077072"/>
            <a:ext cx="936104" cy="2880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pic>
        <p:nvPicPr>
          <p:cNvPr id="12" name="Picture 11">
            <a:extLst>
              <a:ext uri="{FF2B5EF4-FFF2-40B4-BE49-F238E27FC236}">
                <a16:creationId xmlns:a16="http://schemas.microsoft.com/office/drawing/2014/main" id="{EBFB8022-E343-48E7-86BA-6258454527A4}"/>
              </a:ext>
            </a:extLst>
          </p:cNvPr>
          <p:cNvPicPr>
            <a:picLocks noChangeAspect="1"/>
          </p:cNvPicPr>
          <p:nvPr/>
        </p:nvPicPr>
        <p:blipFill>
          <a:blip r:embed="rId3"/>
          <a:stretch>
            <a:fillRect/>
          </a:stretch>
        </p:blipFill>
        <p:spPr>
          <a:xfrm>
            <a:off x="6510621" y="1512306"/>
            <a:ext cx="2171429" cy="857143"/>
          </a:xfrm>
          <a:prstGeom prst="rect">
            <a:avLst/>
          </a:prstGeom>
        </p:spPr>
      </p:pic>
      <p:sp>
        <p:nvSpPr>
          <p:cNvPr id="24" name="Rectangle 23">
            <a:extLst>
              <a:ext uri="{FF2B5EF4-FFF2-40B4-BE49-F238E27FC236}">
                <a16:creationId xmlns:a16="http://schemas.microsoft.com/office/drawing/2014/main" id="{D94032BE-4CD9-43EB-B24B-06F9763B5A98}"/>
              </a:ext>
            </a:extLst>
          </p:cNvPr>
          <p:cNvSpPr/>
          <p:nvPr/>
        </p:nvSpPr>
        <p:spPr>
          <a:xfrm>
            <a:off x="6410605" y="2369449"/>
            <a:ext cx="2244366" cy="1200329"/>
          </a:xfrm>
          <a:prstGeom prst="rect">
            <a:avLst/>
          </a:prstGeom>
        </p:spPr>
        <p:txBody>
          <a:bodyPr wrap="square">
            <a:spAutoFit/>
          </a:bodyPr>
          <a:lstStyle/>
          <a:p>
            <a:r>
              <a:rPr lang="en-US" sz="1800" dirty="0">
                <a:solidFill>
                  <a:srgbClr val="2A196F"/>
                </a:solidFill>
                <a:latin typeface="TUOS Blake"/>
              </a:rPr>
              <a:t>Figures will be stored in the </a:t>
            </a:r>
            <a:r>
              <a:rPr lang="en-US" sz="1800" dirty="0">
                <a:solidFill>
                  <a:srgbClr val="2A196F"/>
                </a:solidFill>
                <a:effectLst>
                  <a:outerShdw blurRad="38100" dist="38100" dir="2700000" algn="tl">
                    <a:srgbClr val="000000">
                      <a:alpha val="43137"/>
                    </a:srgbClr>
                  </a:outerShdw>
                </a:effectLst>
                <a:latin typeface="TUOS Blake"/>
              </a:rPr>
              <a:t>results folder </a:t>
            </a:r>
            <a:r>
              <a:rPr lang="en-US" sz="1800" dirty="0">
                <a:solidFill>
                  <a:srgbClr val="2A196F"/>
                </a:solidFill>
                <a:latin typeface="TUOS Blake"/>
              </a:rPr>
              <a:t>located in the project folder.</a:t>
            </a:r>
            <a:endParaRPr lang="en-US" sz="1800" dirty="0"/>
          </a:p>
        </p:txBody>
      </p:sp>
      <p:pic>
        <p:nvPicPr>
          <p:cNvPr id="14" name="Picture 13">
            <a:extLst>
              <a:ext uri="{FF2B5EF4-FFF2-40B4-BE49-F238E27FC236}">
                <a16:creationId xmlns:a16="http://schemas.microsoft.com/office/drawing/2014/main" id="{A89298BC-D19C-419A-990A-DC31F0B03CE1}"/>
              </a:ext>
            </a:extLst>
          </p:cNvPr>
          <p:cNvPicPr>
            <a:picLocks noChangeAspect="1"/>
          </p:cNvPicPr>
          <p:nvPr/>
        </p:nvPicPr>
        <p:blipFill>
          <a:blip r:embed="rId4"/>
          <a:stretch>
            <a:fillRect/>
          </a:stretch>
        </p:blipFill>
        <p:spPr>
          <a:xfrm>
            <a:off x="4193085" y="1500669"/>
            <a:ext cx="1866667" cy="1647619"/>
          </a:xfrm>
          <a:prstGeom prst="rect">
            <a:avLst/>
          </a:prstGeom>
        </p:spPr>
      </p:pic>
      <p:sp>
        <p:nvSpPr>
          <p:cNvPr id="27" name="Rectangle 26">
            <a:extLst>
              <a:ext uri="{FF2B5EF4-FFF2-40B4-BE49-F238E27FC236}">
                <a16:creationId xmlns:a16="http://schemas.microsoft.com/office/drawing/2014/main" id="{85BE6A1D-15A4-4D15-A3F8-A5D8230B5536}"/>
              </a:ext>
            </a:extLst>
          </p:cNvPr>
          <p:cNvSpPr/>
          <p:nvPr/>
        </p:nvSpPr>
        <p:spPr>
          <a:xfrm>
            <a:off x="4263200" y="3109856"/>
            <a:ext cx="1713464" cy="646331"/>
          </a:xfrm>
          <a:prstGeom prst="rect">
            <a:avLst/>
          </a:prstGeom>
        </p:spPr>
        <p:txBody>
          <a:bodyPr wrap="square">
            <a:spAutoFit/>
          </a:bodyPr>
          <a:lstStyle/>
          <a:p>
            <a:r>
              <a:rPr lang="en-US" sz="1800" dirty="0">
                <a:solidFill>
                  <a:srgbClr val="2A196F"/>
                </a:solidFill>
                <a:latin typeface="TUOS Blake"/>
              </a:rPr>
              <a:t>Low group = 1</a:t>
            </a:r>
          </a:p>
          <a:p>
            <a:r>
              <a:rPr lang="en-US" sz="1800" dirty="0">
                <a:solidFill>
                  <a:srgbClr val="2A196F"/>
                </a:solidFill>
                <a:latin typeface="TUOS Blake"/>
              </a:rPr>
              <a:t>Inter group = 2</a:t>
            </a:r>
            <a:endParaRPr lang="en-US" sz="1800" dirty="0"/>
          </a:p>
        </p:txBody>
      </p:sp>
      <p:cxnSp>
        <p:nvCxnSpPr>
          <p:cNvPr id="28" name="Straight Arrow Connector 27">
            <a:extLst>
              <a:ext uri="{FF2B5EF4-FFF2-40B4-BE49-F238E27FC236}">
                <a16:creationId xmlns:a16="http://schemas.microsoft.com/office/drawing/2014/main" id="{C81D3079-11BA-4697-8638-122620CBD5A0}"/>
              </a:ext>
            </a:extLst>
          </p:cNvPr>
          <p:cNvCxnSpPr>
            <a:cxnSpLocks/>
          </p:cNvCxnSpPr>
          <p:nvPr/>
        </p:nvCxnSpPr>
        <p:spPr bwMode="auto">
          <a:xfrm flipV="1">
            <a:off x="6059752" y="2060848"/>
            <a:ext cx="600480" cy="16715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30" name="Rectangle 29">
            <a:extLst>
              <a:ext uri="{FF2B5EF4-FFF2-40B4-BE49-F238E27FC236}">
                <a16:creationId xmlns:a16="http://schemas.microsoft.com/office/drawing/2014/main" id="{A696D184-E5B1-445A-B630-8513021CE8A4}"/>
              </a:ext>
            </a:extLst>
          </p:cNvPr>
          <p:cNvSpPr/>
          <p:nvPr/>
        </p:nvSpPr>
        <p:spPr>
          <a:xfrm>
            <a:off x="0" y="6170889"/>
            <a:ext cx="9108504" cy="646331"/>
          </a:xfrm>
          <a:prstGeom prst="rect">
            <a:avLst/>
          </a:prstGeom>
        </p:spPr>
        <p:txBody>
          <a:bodyPr wrap="square">
            <a:spAutoFit/>
          </a:bodyPr>
          <a:lstStyle/>
          <a:p>
            <a:r>
              <a:rPr lang="en-US" sz="1800" i="1" dirty="0">
                <a:solidFill>
                  <a:srgbClr val="2A196F"/>
                </a:solidFill>
                <a:latin typeface="TUOS Blake"/>
              </a:rPr>
              <a:t>The demo software generates limited files but you can see the p-values in MATLAB’s command window or the terminal window in Windows. </a:t>
            </a:r>
            <a:endParaRPr lang="en-US" sz="1800" i="1" dirty="0"/>
          </a:p>
        </p:txBody>
      </p:sp>
      <p:pic>
        <p:nvPicPr>
          <p:cNvPr id="19" name="Picture 18">
            <a:extLst>
              <a:ext uri="{FF2B5EF4-FFF2-40B4-BE49-F238E27FC236}">
                <a16:creationId xmlns:a16="http://schemas.microsoft.com/office/drawing/2014/main" id="{4CEA9059-4EEA-4127-AD8D-E36E535ADDAB}"/>
              </a:ext>
            </a:extLst>
          </p:cNvPr>
          <p:cNvPicPr>
            <a:picLocks noChangeAspect="1"/>
          </p:cNvPicPr>
          <p:nvPr/>
        </p:nvPicPr>
        <p:blipFill>
          <a:blip r:embed="rId5"/>
          <a:stretch>
            <a:fillRect/>
          </a:stretch>
        </p:blipFill>
        <p:spPr>
          <a:xfrm>
            <a:off x="6514639" y="3601559"/>
            <a:ext cx="2389433" cy="857143"/>
          </a:xfrm>
          <a:prstGeom prst="rect">
            <a:avLst/>
          </a:prstGeom>
        </p:spPr>
      </p:pic>
      <p:cxnSp>
        <p:nvCxnSpPr>
          <p:cNvPr id="18" name="Straight Arrow Connector 17">
            <a:extLst>
              <a:ext uri="{FF2B5EF4-FFF2-40B4-BE49-F238E27FC236}">
                <a16:creationId xmlns:a16="http://schemas.microsoft.com/office/drawing/2014/main" id="{D102B712-A2F9-4296-B463-4D6A5BD58F06}"/>
              </a:ext>
            </a:extLst>
          </p:cNvPr>
          <p:cNvCxnSpPr>
            <a:cxnSpLocks/>
          </p:cNvCxnSpPr>
          <p:nvPr/>
        </p:nvCxnSpPr>
        <p:spPr bwMode="auto">
          <a:xfrm flipV="1">
            <a:off x="3707904" y="2780928"/>
            <a:ext cx="594100" cy="143857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36" name="Rectangle 35">
            <a:extLst>
              <a:ext uri="{FF2B5EF4-FFF2-40B4-BE49-F238E27FC236}">
                <a16:creationId xmlns:a16="http://schemas.microsoft.com/office/drawing/2014/main" id="{3140C0E9-B4B3-4CEB-B16B-ACAAEADA55B0}"/>
              </a:ext>
            </a:extLst>
          </p:cNvPr>
          <p:cNvSpPr/>
          <p:nvPr/>
        </p:nvSpPr>
        <p:spPr>
          <a:xfrm>
            <a:off x="6410604" y="4499298"/>
            <a:ext cx="2553883" cy="646331"/>
          </a:xfrm>
          <a:prstGeom prst="rect">
            <a:avLst/>
          </a:prstGeom>
        </p:spPr>
        <p:txBody>
          <a:bodyPr wrap="square">
            <a:spAutoFit/>
          </a:bodyPr>
          <a:lstStyle/>
          <a:p>
            <a:r>
              <a:rPr lang="en-US" sz="1800" dirty="0">
                <a:solidFill>
                  <a:srgbClr val="2A196F"/>
                </a:solidFill>
                <a:latin typeface="TUOS Blake"/>
              </a:rPr>
              <a:t>p-values in the terminal</a:t>
            </a:r>
          </a:p>
          <a:p>
            <a:r>
              <a:rPr lang="en-US" sz="1800" dirty="0">
                <a:solidFill>
                  <a:srgbClr val="2A196F"/>
                </a:solidFill>
                <a:latin typeface="TUOS Blake"/>
              </a:rPr>
              <a:t>window</a:t>
            </a:r>
            <a:endParaRPr lang="en-US" sz="1800" dirty="0"/>
          </a:p>
        </p:txBody>
      </p:sp>
    </p:spTree>
    <p:extLst>
      <p:ext uri="{BB962C8B-B14F-4D97-AF65-F5344CB8AC3E}">
        <p14:creationId xmlns:p14="http://schemas.microsoft.com/office/powerpoint/2010/main" val="206746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D87D98-B988-4D3A-B31D-7BB43AB67D35}"/>
              </a:ext>
            </a:extLst>
          </p:cNvPr>
          <p:cNvSpPr txBox="1"/>
          <p:nvPr/>
        </p:nvSpPr>
        <p:spPr>
          <a:xfrm>
            <a:off x="8172400" y="6080444"/>
            <a:ext cx="965142" cy="695238"/>
          </a:xfrm>
          <a:prstGeom prst="rect">
            <a:avLst/>
          </a:prstGeom>
          <a:solidFill>
            <a:srgbClr val="FFFFFF"/>
          </a:solidFill>
          <a:ln>
            <a:noFill/>
          </a:ln>
        </p:spPr>
        <p:txBody>
          <a:bodyPr wrap="square" rtlCol="0">
            <a:spAutoFit/>
          </a:bodyPr>
          <a:lstStyle/>
          <a:p>
            <a:endParaRPr lang="en-US" dirty="0"/>
          </a:p>
        </p:txBody>
      </p:sp>
      <p:sp>
        <p:nvSpPr>
          <p:cNvPr id="6" name="Slide Number Placeholder 5">
            <a:extLst>
              <a:ext uri="{FF2B5EF4-FFF2-40B4-BE49-F238E27FC236}">
                <a16:creationId xmlns:a16="http://schemas.microsoft.com/office/drawing/2014/main" id="{E36D416B-36BC-4C48-B6D4-560AC0639EA0}"/>
              </a:ext>
            </a:extLst>
          </p:cNvPr>
          <p:cNvSpPr>
            <a:spLocks noGrp="1"/>
          </p:cNvSpPr>
          <p:nvPr>
            <p:ph type="sldNum" sz="quarter" idx="12"/>
          </p:nvPr>
        </p:nvSpPr>
        <p:spPr/>
        <p:txBody>
          <a:bodyPr/>
          <a:lstStyle/>
          <a:p>
            <a:fld id="{22230EF6-6C13-413D-A541-8FA2732E8850}" type="slidenum">
              <a:rPr lang="en-GB" altLang="en-US" smtClean="0"/>
              <a:pPr/>
              <a:t>52</a:t>
            </a:fld>
            <a:endParaRPr lang="en-GB" altLang="en-US"/>
          </a:p>
        </p:txBody>
      </p:sp>
      <p:sp>
        <p:nvSpPr>
          <p:cNvPr id="45" name="Rectangle 44">
            <a:extLst>
              <a:ext uri="{FF2B5EF4-FFF2-40B4-BE49-F238E27FC236}">
                <a16:creationId xmlns:a16="http://schemas.microsoft.com/office/drawing/2014/main" id="{2D27BF73-8379-47B2-83D7-3EFBED5EE8F0}"/>
              </a:ext>
            </a:extLst>
          </p:cNvPr>
          <p:cNvSpPr/>
          <p:nvPr/>
        </p:nvSpPr>
        <p:spPr>
          <a:xfrm>
            <a:off x="0" y="908720"/>
            <a:ext cx="5976664" cy="461665"/>
          </a:xfrm>
          <a:prstGeom prst="rect">
            <a:avLst/>
          </a:prstGeom>
        </p:spPr>
        <p:txBody>
          <a:bodyPr wrap="square">
            <a:spAutoFit/>
          </a:bodyPr>
          <a:lstStyle/>
          <a:p>
            <a:pPr marL="457200" indent="-457200">
              <a:buFont typeface="+mj-lt"/>
              <a:buAutoNum type="arabicPeriod" startAt="4"/>
            </a:pPr>
            <a:r>
              <a:rPr lang="en-US" dirty="0">
                <a:solidFill>
                  <a:srgbClr val="2A196F"/>
                </a:solidFill>
                <a:latin typeface="TUOS Blake"/>
              </a:rPr>
              <a:t>Results</a:t>
            </a:r>
          </a:p>
        </p:txBody>
      </p:sp>
      <p:pic>
        <p:nvPicPr>
          <p:cNvPr id="10" name="Picture 9" descr="A screenshot of a cell phone&#10;&#10;Description automatically generated">
            <a:extLst>
              <a:ext uri="{FF2B5EF4-FFF2-40B4-BE49-F238E27FC236}">
                <a16:creationId xmlns:a16="http://schemas.microsoft.com/office/drawing/2014/main" id="{B0A26E67-AC8F-493E-9D63-11D063908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5217" y="1369051"/>
            <a:ext cx="5113566" cy="5405297"/>
          </a:xfrm>
          <a:prstGeom prst="rect">
            <a:avLst/>
          </a:prstGeom>
        </p:spPr>
      </p:pic>
    </p:spTree>
    <p:extLst>
      <p:ext uri="{BB962C8B-B14F-4D97-AF65-F5344CB8AC3E}">
        <p14:creationId xmlns:p14="http://schemas.microsoft.com/office/powerpoint/2010/main" val="2050844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FB116-2508-46B4-ACD6-CD79B11D786A}"/>
              </a:ext>
            </a:extLst>
          </p:cNvPr>
          <p:cNvSpPr>
            <a:spLocks noGrp="1"/>
          </p:cNvSpPr>
          <p:nvPr>
            <p:ph idx="1"/>
          </p:nvPr>
        </p:nvSpPr>
        <p:spPr/>
        <p:txBody>
          <a:bodyPr/>
          <a:lstStyle/>
          <a:p>
            <a:pPr marL="0" indent="0" algn="ctr">
              <a:buNone/>
            </a:pPr>
            <a:endParaRPr lang="en-US" sz="1050" b="1" dirty="0"/>
          </a:p>
          <a:p>
            <a:pPr marL="0" indent="0" algn="ctr">
              <a:buNone/>
            </a:pPr>
            <a:endParaRPr lang="en-US" sz="1050" b="1" dirty="0"/>
          </a:p>
          <a:p>
            <a:pPr marL="0" indent="0">
              <a:buNone/>
            </a:pPr>
            <a:r>
              <a:rPr lang="en-GB" sz="2800" b="1" dirty="0"/>
              <a:t>Hands-on Data clustering </a:t>
            </a:r>
          </a:p>
          <a:p>
            <a:pPr marL="0" indent="0">
              <a:buNone/>
            </a:pPr>
            <a:r>
              <a:rPr lang="en-GB" sz="2800" i="1" dirty="0"/>
              <a:t>Building clustering frameworks</a:t>
            </a:r>
            <a:endParaRPr lang="en-US" sz="2800" i="1" dirty="0"/>
          </a:p>
        </p:txBody>
      </p:sp>
      <p:sp>
        <p:nvSpPr>
          <p:cNvPr id="6" name="Slide Number Placeholder 5">
            <a:extLst>
              <a:ext uri="{FF2B5EF4-FFF2-40B4-BE49-F238E27FC236}">
                <a16:creationId xmlns:a16="http://schemas.microsoft.com/office/drawing/2014/main" id="{2E1164ED-660F-4096-80D7-E0EA48156EF7}"/>
              </a:ext>
            </a:extLst>
          </p:cNvPr>
          <p:cNvSpPr>
            <a:spLocks noGrp="1"/>
          </p:cNvSpPr>
          <p:nvPr>
            <p:ph type="sldNum" sz="quarter" idx="12"/>
          </p:nvPr>
        </p:nvSpPr>
        <p:spPr/>
        <p:txBody>
          <a:bodyPr/>
          <a:lstStyle/>
          <a:p>
            <a:fld id="{22230EF6-6C13-413D-A541-8FA2732E8850}" type="slidenum">
              <a:rPr lang="en-GB" altLang="en-US" smtClean="0"/>
              <a:pPr/>
              <a:t>53</a:t>
            </a:fld>
            <a:endParaRPr lang="en-GB" altLang="en-US"/>
          </a:p>
        </p:txBody>
      </p:sp>
    </p:spTree>
    <p:extLst>
      <p:ext uri="{BB962C8B-B14F-4D97-AF65-F5344CB8AC3E}">
        <p14:creationId xmlns:p14="http://schemas.microsoft.com/office/powerpoint/2010/main" val="1342490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596267-FF83-44BF-A83A-B635A3997601}"/>
              </a:ext>
            </a:extLst>
          </p:cNvPr>
          <p:cNvSpPr>
            <a:spLocks noGrp="1"/>
          </p:cNvSpPr>
          <p:nvPr>
            <p:ph idx="1"/>
          </p:nvPr>
        </p:nvSpPr>
        <p:spPr/>
        <p:txBody>
          <a:bodyPr/>
          <a:lstStyle/>
          <a:p>
            <a:r>
              <a:rPr lang="en-US" dirty="0"/>
              <a:t>K-Means clustering:</a:t>
            </a:r>
          </a:p>
          <a:p>
            <a:pPr lvl="1"/>
            <a:r>
              <a:rPr lang="en-US" dirty="0"/>
              <a:t>Sensitive to the initial centroids.</a:t>
            </a:r>
          </a:p>
          <a:p>
            <a:pPr lvl="1"/>
            <a:r>
              <a:rPr lang="en-US" dirty="0"/>
              <a:t>It requires the number of target clusters K.</a:t>
            </a:r>
          </a:p>
          <a:p>
            <a:pPr lvl="1"/>
            <a:r>
              <a:rPr lang="en-US" dirty="0"/>
              <a:t>Sensitive to features (data attributes).</a:t>
            </a:r>
          </a:p>
        </p:txBody>
      </p:sp>
      <p:sp>
        <p:nvSpPr>
          <p:cNvPr id="6" name="Slide Number Placeholder 5">
            <a:extLst>
              <a:ext uri="{FF2B5EF4-FFF2-40B4-BE49-F238E27FC236}">
                <a16:creationId xmlns:a16="http://schemas.microsoft.com/office/drawing/2014/main" id="{402BB163-0A94-4266-9431-BCA10D3A10EE}"/>
              </a:ext>
            </a:extLst>
          </p:cNvPr>
          <p:cNvSpPr>
            <a:spLocks noGrp="1"/>
          </p:cNvSpPr>
          <p:nvPr>
            <p:ph type="sldNum" sz="quarter" idx="12"/>
          </p:nvPr>
        </p:nvSpPr>
        <p:spPr/>
        <p:txBody>
          <a:bodyPr/>
          <a:lstStyle/>
          <a:p>
            <a:fld id="{22230EF6-6C13-413D-A541-8FA2732E8850}" type="slidenum">
              <a:rPr lang="en-GB" altLang="en-US" smtClean="0"/>
              <a:pPr/>
              <a:t>54</a:t>
            </a:fld>
            <a:endParaRPr lang="en-GB" altLang="en-US"/>
          </a:p>
        </p:txBody>
      </p:sp>
      <p:sp>
        <p:nvSpPr>
          <p:cNvPr id="7" name="Title 1">
            <a:extLst>
              <a:ext uri="{FF2B5EF4-FFF2-40B4-BE49-F238E27FC236}">
                <a16:creationId xmlns:a16="http://schemas.microsoft.com/office/drawing/2014/main" id="{BD29005C-A60B-4D62-9054-F86504A4D324}"/>
              </a:ext>
            </a:extLst>
          </p:cNvPr>
          <p:cNvSpPr txBox="1">
            <a:spLocks/>
          </p:cNvSpPr>
          <p:nvPr/>
        </p:nvSpPr>
        <p:spPr bwMode="auto">
          <a:xfrm>
            <a:off x="14808" y="1010816"/>
            <a:ext cx="873365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Unsupervised pattern detection</a:t>
            </a:r>
          </a:p>
        </p:txBody>
      </p:sp>
    </p:spTree>
    <p:extLst>
      <p:ext uri="{BB962C8B-B14F-4D97-AF65-F5344CB8AC3E}">
        <p14:creationId xmlns:p14="http://schemas.microsoft.com/office/powerpoint/2010/main" val="269720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0A5E76-0251-41DB-9090-4A71582C7899}"/>
              </a:ext>
            </a:extLst>
          </p:cNvPr>
          <p:cNvSpPr>
            <a:spLocks noGrp="1"/>
          </p:cNvSpPr>
          <p:nvPr>
            <p:ph idx="1"/>
          </p:nvPr>
        </p:nvSpPr>
        <p:spPr>
          <a:xfrm>
            <a:off x="663575" y="2362200"/>
            <a:ext cx="7580834" cy="4343400"/>
          </a:xfrm>
        </p:spPr>
        <p:txBody>
          <a:bodyPr/>
          <a:lstStyle/>
          <a:p>
            <a:pPr marL="0" indent="0">
              <a:buNone/>
            </a:pPr>
            <a:r>
              <a:rPr lang="en-US" sz="2800" dirty="0"/>
              <a:t>Pick datapoints as initial centroids:</a:t>
            </a:r>
          </a:p>
          <a:p>
            <a:r>
              <a:rPr lang="en-US" sz="2800" b="1" dirty="0"/>
              <a:t>K-Means++:</a:t>
            </a:r>
            <a:r>
              <a:rPr lang="en-US" sz="2800" dirty="0"/>
              <a:t> selected datapoints are away from each other.</a:t>
            </a:r>
          </a:p>
          <a:p>
            <a:r>
              <a:rPr lang="en-US" sz="2800" b="1" dirty="0"/>
              <a:t>ROBIN: </a:t>
            </a:r>
            <a:r>
              <a:rPr lang="en-US" sz="2800" dirty="0"/>
              <a:t>selected datapoints are away from each other and at dense regions of the feature space.</a:t>
            </a:r>
          </a:p>
          <a:p>
            <a:r>
              <a:rPr lang="en-US" sz="2800" b="1" dirty="0"/>
              <a:t>DK-Means++:</a:t>
            </a:r>
            <a:r>
              <a:rPr lang="en-US" sz="2800" dirty="0"/>
              <a:t> similar to ROBIN but deterministic.</a:t>
            </a:r>
          </a:p>
        </p:txBody>
      </p:sp>
      <p:sp>
        <p:nvSpPr>
          <p:cNvPr id="6" name="Slide Number Placeholder 5">
            <a:extLst>
              <a:ext uri="{FF2B5EF4-FFF2-40B4-BE49-F238E27FC236}">
                <a16:creationId xmlns:a16="http://schemas.microsoft.com/office/drawing/2014/main" id="{FF065DA8-9D42-49B9-8BD4-85DBC0301988}"/>
              </a:ext>
            </a:extLst>
          </p:cNvPr>
          <p:cNvSpPr>
            <a:spLocks noGrp="1"/>
          </p:cNvSpPr>
          <p:nvPr>
            <p:ph type="sldNum" sz="quarter" idx="12"/>
          </p:nvPr>
        </p:nvSpPr>
        <p:spPr/>
        <p:txBody>
          <a:bodyPr/>
          <a:lstStyle/>
          <a:p>
            <a:fld id="{22230EF6-6C13-413D-A541-8FA2732E8850}" type="slidenum">
              <a:rPr lang="en-GB" altLang="en-US" smtClean="0"/>
              <a:pPr/>
              <a:t>55</a:t>
            </a:fld>
            <a:endParaRPr lang="en-GB" altLang="en-US"/>
          </a:p>
        </p:txBody>
      </p:sp>
      <p:sp>
        <p:nvSpPr>
          <p:cNvPr id="7" name="Title 1">
            <a:extLst>
              <a:ext uri="{FF2B5EF4-FFF2-40B4-BE49-F238E27FC236}">
                <a16:creationId xmlns:a16="http://schemas.microsoft.com/office/drawing/2014/main" id="{13BF6CEB-09C7-4D5A-8EB5-7537C500DABB}"/>
              </a:ext>
            </a:extLst>
          </p:cNvPr>
          <p:cNvSpPr txBox="1">
            <a:spLocks/>
          </p:cNvSpPr>
          <p:nvPr/>
        </p:nvSpPr>
        <p:spPr bwMode="auto">
          <a:xfrm>
            <a:off x="14808" y="1010816"/>
            <a:ext cx="873365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Initialization methods</a:t>
            </a:r>
          </a:p>
        </p:txBody>
      </p:sp>
    </p:spTree>
    <p:extLst>
      <p:ext uri="{BB962C8B-B14F-4D97-AF65-F5344CB8AC3E}">
        <p14:creationId xmlns:p14="http://schemas.microsoft.com/office/powerpoint/2010/main" val="2762816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30E64E-1BA0-43B3-B7A9-C2D27F449628}"/>
              </a:ext>
            </a:extLst>
          </p:cNvPr>
          <p:cNvSpPr>
            <a:spLocks noGrp="1"/>
          </p:cNvSpPr>
          <p:nvPr>
            <p:ph type="sldNum" sz="quarter" idx="12"/>
          </p:nvPr>
        </p:nvSpPr>
        <p:spPr/>
        <p:txBody>
          <a:bodyPr/>
          <a:lstStyle/>
          <a:p>
            <a:fld id="{22230EF6-6C13-413D-A541-8FA2732E8850}" type="slidenum">
              <a:rPr lang="en-GB" altLang="en-US" smtClean="0"/>
              <a:pPr/>
              <a:t>56</a:t>
            </a:fld>
            <a:endParaRPr lang="en-GB" altLang="en-US"/>
          </a:p>
        </p:txBody>
      </p:sp>
      <p:sp>
        <p:nvSpPr>
          <p:cNvPr id="10" name="Title 1">
            <a:extLst>
              <a:ext uri="{FF2B5EF4-FFF2-40B4-BE49-F238E27FC236}">
                <a16:creationId xmlns:a16="http://schemas.microsoft.com/office/drawing/2014/main" id="{D19A195A-D25F-495B-B5BD-B9B08CA485C8}"/>
              </a:ext>
            </a:extLst>
          </p:cNvPr>
          <p:cNvSpPr txBox="1">
            <a:spLocks/>
          </p:cNvSpPr>
          <p:nvPr/>
        </p:nvSpPr>
        <p:spPr bwMode="auto">
          <a:xfrm>
            <a:off x="14808" y="1010816"/>
            <a:ext cx="873365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Clustering tuning and evaluation</a:t>
            </a:r>
          </a:p>
        </p:txBody>
      </p:sp>
      <p:sp>
        <p:nvSpPr>
          <p:cNvPr id="11" name="Rectangle 10">
            <a:extLst>
              <a:ext uri="{FF2B5EF4-FFF2-40B4-BE49-F238E27FC236}">
                <a16:creationId xmlns:a16="http://schemas.microsoft.com/office/drawing/2014/main" id="{7E414F55-ECCD-4D32-8921-24EF7F266008}"/>
              </a:ext>
            </a:extLst>
          </p:cNvPr>
          <p:cNvSpPr/>
          <p:nvPr/>
        </p:nvSpPr>
        <p:spPr>
          <a:xfrm>
            <a:off x="14808" y="1700808"/>
            <a:ext cx="9129192" cy="1705082"/>
          </a:xfrm>
          <a:prstGeom prst="rect">
            <a:avLst/>
          </a:prstGeom>
        </p:spPr>
        <p:txBody>
          <a:bodyPr wrap="square">
            <a:spAutoFit/>
          </a:bodyPr>
          <a:lstStyle/>
          <a:p>
            <a:pPr lvl="0" eaLnBrk="0" hangingPunct="0">
              <a:spcBef>
                <a:spcPct val="30000"/>
              </a:spcBef>
            </a:pPr>
            <a:r>
              <a:rPr lang="en-US" sz="3200" kern="0" dirty="0">
                <a:solidFill>
                  <a:srgbClr val="2A196F"/>
                </a:solidFill>
                <a:latin typeface="TUOS Blake"/>
              </a:rPr>
              <a:t>Internal methods:</a:t>
            </a:r>
          </a:p>
          <a:p>
            <a:pPr indent="-57150" eaLnBrk="0" hangingPunct="0">
              <a:spcBef>
                <a:spcPct val="30000"/>
              </a:spcBef>
            </a:pPr>
            <a:r>
              <a:rPr lang="en-US" sz="2800" kern="0" dirty="0">
                <a:solidFill>
                  <a:srgbClr val="2A196F"/>
                </a:solidFill>
                <a:latin typeface="TUOS Blake"/>
              </a:rPr>
              <a:t>Measure the quality of the clustering solution. </a:t>
            </a:r>
          </a:p>
          <a:p>
            <a:pPr indent="-57150" eaLnBrk="0" hangingPunct="0">
              <a:spcBef>
                <a:spcPct val="30000"/>
              </a:spcBef>
            </a:pPr>
            <a:r>
              <a:rPr lang="en-US" sz="2800" kern="0" dirty="0">
                <a:solidFill>
                  <a:srgbClr val="2A196F"/>
                </a:solidFill>
                <a:latin typeface="TUOS Blake"/>
              </a:rPr>
              <a:t>Example: </a:t>
            </a:r>
            <a:r>
              <a:rPr lang="en-US" sz="2800" b="1" kern="0" dirty="0">
                <a:solidFill>
                  <a:srgbClr val="2A196F"/>
                </a:solidFill>
                <a:latin typeface="TUOS Blake"/>
              </a:rPr>
              <a:t>Silhouette</a:t>
            </a:r>
          </a:p>
        </p:txBody>
      </p:sp>
      <p:pic>
        <p:nvPicPr>
          <p:cNvPr id="9218" name="Picture 2">
            <a:extLst>
              <a:ext uri="{FF2B5EF4-FFF2-40B4-BE49-F238E27FC236}">
                <a16:creationId xmlns:a16="http://schemas.microsoft.com/office/drawing/2014/main" id="{DB5853DA-286A-4CFE-82E7-0D0508056D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600500"/>
            <a:ext cx="5324737" cy="83661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51168DD5-362E-43B7-96DB-57E317635F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81" y="4680620"/>
            <a:ext cx="5266536" cy="83661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6ABE4550-DE47-4A59-BC31-E55BA4F34E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678868"/>
            <a:ext cx="3520083" cy="109816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BC6B027-7F0F-4EE9-BA91-F70DFDF60FEE}"/>
              </a:ext>
            </a:extLst>
          </p:cNvPr>
          <p:cNvSpPr txBox="1"/>
          <p:nvPr/>
        </p:nvSpPr>
        <p:spPr>
          <a:xfrm>
            <a:off x="8172400" y="6080444"/>
            <a:ext cx="965142" cy="695238"/>
          </a:xfrm>
          <a:prstGeom prst="rect">
            <a:avLst/>
          </a:prstGeom>
          <a:solidFill>
            <a:srgbClr val="FFFFFF"/>
          </a:solidFill>
          <a:ln>
            <a:noFill/>
          </a:ln>
        </p:spPr>
        <p:txBody>
          <a:bodyPr wrap="square" rtlCol="0">
            <a:spAutoFit/>
          </a:bodyPr>
          <a:lstStyle/>
          <a:p>
            <a:endParaRPr lang="en-US" dirty="0"/>
          </a:p>
        </p:txBody>
      </p:sp>
      <p:pic>
        <p:nvPicPr>
          <p:cNvPr id="13" name="Picture 12">
            <a:extLst>
              <a:ext uri="{FF2B5EF4-FFF2-40B4-BE49-F238E27FC236}">
                <a16:creationId xmlns:a16="http://schemas.microsoft.com/office/drawing/2014/main" id="{81DE6B07-EEFA-42CE-B1A3-1FD011165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5683" y="5051860"/>
            <a:ext cx="2097028" cy="1725172"/>
          </a:xfrm>
          <a:prstGeom prst="rect">
            <a:avLst/>
          </a:prstGeom>
        </p:spPr>
      </p:pic>
      <p:sp>
        <p:nvSpPr>
          <p:cNvPr id="3" name="Rectangle 2">
            <a:extLst>
              <a:ext uri="{FF2B5EF4-FFF2-40B4-BE49-F238E27FC236}">
                <a16:creationId xmlns:a16="http://schemas.microsoft.com/office/drawing/2014/main" id="{145BCF38-C876-41E4-8BE1-00B0A7A0DF58}"/>
              </a:ext>
            </a:extLst>
          </p:cNvPr>
          <p:cNvSpPr/>
          <p:nvPr/>
        </p:nvSpPr>
        <p:spPr>
          <a:xfrm>
            <a:off x="4870871" y="5825254"/>
            <a:ext cx="1566454" cy="461665"/>
          </a:xfrm>
          <a:prstGeom prst="rect">
            <a:avLst/>
          </a:prstGeom>
          <a:ln w="38100">
            <a:solidFill>
              <a:srgbClr val="FF0000"/>
            </a:solidFill>
          </a:ln>
        </p:spPr>
        <p:txBody>
          <a:bodyPr wrap="none">
            <a:spAutoFit/>
          </a:bodyPr>
          <a:lstStyle/>
          <a:p>
            <a:pPr algn="ctr"/>
            <a:r>
              <a:rPr lang="en-US" kern="0" dirty="0">
                <a:solidFill>
                  <a:srgbClr val="2A196F"/>
                </a:solidFill>
                <a:latin typeface="TUOS Blake"/>
              </a:rPr>
              <a:t>-1 </a:t>
            </a:r>
            <a:r>
              <a:rPr lang="en-US" dirty="0">
                <a:solidFill>
                  <a:srgbClr val="2A196F"/>
                </a:solidFill>
              </a:rPr>
              <a:t>≤ s(</a:t>
            </a:r>
            <a:r>
              <a:rPr lang="en-US" dirty="0" err="1">
                <a:solidFill>
                  <a:srgbClr val="2A196F"/>
                </a:solidFill>
              </a:rPr>
              <a:t>i</a:t>
            </a:r>
            <a:r>
              <a:rPr lang="en-US" dirty="0">
                <a:solidFill>
                  <a:srgbClr val="2A196F"/>
                </a:solidFill>
              </a:rPr>
              <a:t>) ≤ 1</a:t>
            </a:r>
          </a:p>
        </p:txBody>
      </p:sp>
    </p:spTree>
    <p:extLst>
      <p:ext uri="{BB962C8B-B14F-4D97-AF65-F5344CB8AC3E}">
        <p14:creationId xmlns:p14="http://schemas.microsoft.com/office/powerpoint/2010/main" val="50591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F065DA8-9D42-49B9-8BD4-85DBC0301988}"/>
              </a:ext>
            </a:extLst>
          </p:cNvPr>
          <p:cNvSpPr>
            <a:spLocks noGrp="1"/>
          </p:cNvSpPr>
          <p:nvPr>
            <p:ph type="sldNum" sz="quarter" idx="12"/>
          </p:nvPr>
        </p:nvSpPr>
        <p:spPr/>
        <p:txBody>
          <a:bodyPr/>
          <a:lstStyle/>
          <a:p>
            <a:fld id="{22230EF6-6C13-413D-A541-8FA2732E8850}" type="slidenum">
              <a:rPr lang="en-GB" altLang="en-US" smtClean="0"/>
              <a:pPr/>
              <a:t>57</a:t>
            </a:fld>
            <a:endParaRPr lang="en-GB" altLang="en-US"/>
          </a:p>
        </p:txBody>
      </p:sp>
      <p:sp>
        <p:nvSpPr>
          <p:cNvPr id="7" name="Title 1">
            <a:extLst>
              <a:ext uri="{FF2B5EF4-FFF2-40B4-BE49-F238E27FC236}">
                <a16:creationId xmlns:a16="http://schemas.microsoft.com/office/drawing/2014/main" id="{13BF6CEB-09C7-4D5A-8EB5-7537C500DABB}"/>
              </a:ext>
            </a:extLst>
          </p:cNvPr>
          <p:cNvSpPr txBox="1">
            <a:spLocks/>
          </p:cNvSpPr>
          <p:nvPr/>
        </p:nvSpPr>
        <p:spPr bwMode="auto">
          <a:xfrm>
            <a:off x="14808" y="1010816"/>
            <a:ext cx="873365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Clustering tuning and evaluation</a:t>
            </a:r>
          </a:p>
        </p:txBody>
      </p:sp>
      <p:sp>
        <p:nvSpPr>
          <p:cNvPr id="9" name="Rectangle 8">
            <a:extLst>
              <a:ext uri="{FF2B5EF4-FFF2-40B4-BE49-F238E27FC236}">
                <a16:creationId xmlns:a16="http://schemas.microsoft.com/office/drawing/2014/main" id="{67E8067A-9AC3-46C9-B19E-8337AB37418F}"/>
              </a:ext>
            </a:extLst>
          </p:cNvPr>
          <p:cNvSpPr/>
          <p:nvPr/>
        </p:nvSpPr>
        <p:spPr>
          <a:xfrm>
            <a:off x="14808" y="2348880"/>
            <a:ext cx="9129192" cy="1575816"/>
          </a:xfrm>
          <a:prstGeom prst="rect">
            <a:avLst/>
          </a:prstGeom>
        </p:spPr>
        <p:txBody>
          <a:bodyPr wrap="square">
            <a:spAutoFit/>
          </a:bodyPr>
          <a:lstStyle/>
          <a:p>
            <a:pPr lvl="0" eaLnBrk="0" hangingPunct="0">
              <a:spcBef>
                <a:spcPct val="30000"/>
              </a:spcBef>
            </a:pPr>
            <a:r>
              <a:rPr lang="en-US" sz="3200" kern="0" dirty="0">
                <a:solidFill>
                  <a:srgbClr val="2A196F"/>
                </a:solidFill>
                <a:latin typeface="TUOS Blake"/>
              </a:rPr>
              <a:t>External methods:</a:t>
            </a:r>
          </a:p>
          <a:p>
            <a:pPr indent="-57150" eaLnBrk="0" hangingPunct="0">
              <a:spcBef>
                <a:spcPct val="30000"/>
              </a:spcBef>
            </a:pPr>
            <a:r>
              <a:rPr lang="en-US" sz="2800" kern="0" dirty="0">
                <a:solidFill>
                  <a:srgbClr val="2A196F"/>
                </a:solidFill>
                <a:latin typeface="TUOS Blake"/>
              </a:rPr>
              <a:t>Assume prior knowledge of the clusters and measure accuracy. Example: </a:t>
            </a:r>
            <a:r>
              <a:rPr lang="en-US" sz="2800" b="1" kern="0" dirty="0">
                <a:solidFill>
                  <a:srgbClr val="2A196F"/>
                </a:solidFill>
                <a:latin typeface="TUOS Blake"/>
              </a:rPr>
              <a:t>Purity</a:t>
            </a:r>
          </a:p>
        </p:txBody>
      </p:sp>
      <p:pic>
        <p:nvPicPr>
          <p:cNvPr id="1026" name="Picture 2">
            <a:extLst>
              <a:ext uri="{FF2B5EF4-FFF2-40B4-BE49-F238E27FC236}">
                <a16:creationId xmlns:a16="http://schemas.microsoft.com/office/drawing/2014/main" id="{6509875A-AFF8-4D97-B645-9DD8657D7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365104"/>
            <a:ext cx="2838804" cy="10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903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58</a:t>
            </a:fld>
            <a:endParaRPr lang="en-GB" altLang="en-US"/>
          </a:p>
        </p:txBody>
      </p:sp>
      <p:sp>
        <p:nvSpPr>
          <p:cNvPr id="7" name="TextBox 6">
            <a:extLst>
              <a:ext uri="{FF2B5EF4-FFF2-40B4-BE49-F238E27FC236}">
                <a16:creationId xmlns:a16="http://schemas.microsoft.com/office/drawing/2014/main" id="{2B8A01DE-FF3F-4B2F-92D8-9D13DB45BFA6}"/>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9" name="Title 1">
            <a:extLst>
              <a:ext uri="{FF2B5EF4-FFF2-40B4-BE49-F238E27FC236}">
                <a16:creationId xmlns:a16="http://schemas.microsoft.com/office/drawing/2014/main" id="{FE14DE54-3417-45F9-8DDF-985604F6C333}"/>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Exercise 2</a:t>
            </a:r>
          </a:p>
        </p:txBody>
      </p:sp>
      <p:sp>
        <p:nvSpPr>
          <p:cNvPr id="11" name="Rectangle 10">
            <a:extLst>
              <a:ext uri="{FF2B5EF4-FFF2-40B4-BE49-F238E27FC236}">
                <a16:creationId xmlns:a16="http://schemas.microsoft.com/office/drawing/2014/main" id="{42D240A7-1D73-4F7A-8A8D-2482F77CD0E6}"/>
              </a:ext>
            </a:extLst>
          </p:cNvPr>
          <p:cNvSpPr/>
          <p:nvPr/>
        </p:nvSpPr>
        <p:spPr>
          <a:xfrm>
            <a:off x="107504" y="3694380"/>
            <a:ext cx="3816424" cy="3046988"/>
          </a:xfrm>
          <a:prstGeom prst="rect">
            <a:avLst/>
          </a:prstGeom>
        </p:spPr>
        <p:txBody>
          <a:bodyPr wrap="square">
            <a:spAutoFit/>
          </a:bodyPr>
          <a:lstStyle/>
          <a:p>
            <a:pPr marL="457200" indent="-457200">
              <a:buFont typeface="+mj-lt"/>
              <a:buAutoNum type="arabicPeriod"/>
            </a:pPr>
            <a:r>
              <a:rPr lang="en-US" dirty="0">
                <a:solidFill>
                  <a:srgbClr val="2A196F"/>
                </a:solidFill>
                <a:latin typeface="TUOS Blake"/>
              </a:rPr>
              <a:t>Load a dataset.</a:t>
            </a:r>
          </a:p>
          <a:p>
            <a:pPr marL="457200" indent="-457200">
              <a:buFont typeface="+mj-lt"/>
              <a:buAutoNum type="arabicPeriod"/>
            </a:pPr>
            <a:r>
              <a:rPr lang="en-US" dirty="0">
                <a:solidFill>
                  <a:srgbClr val="2A196F"/>
                </a:solidFill>
                <a:latin typeface="TUOS Blake"/>
              </a:rPr>
              <a:t>Select an initialization and a clustering method.</a:t>
            </a:r>
          </a:p>
          <a:p>
            <a:pPr marL="457200" indent="-457200">
              <a:buFont typeface="+mj-lt"/>
              <a:buAutoNum type="arabicPeriod"/>
            </a:pPr>
            <a:r>
              <a:rPr lang="en-US" dirty="0">
                <a:solidFill>
                  <a:srgbClr val="2A196F"/>
                </a:solidFill>
                <a:latin typeface="TUOS Blake"/>
              </a:rPr>
              <a:t>Select a range of values for the parameters.</a:t>
            </a:r>
          </a:p>
          <a:p>
            <a:pPr marL="457200" indent="-457200">
              <a:buFont typeface="+mj-lt"/>
              <a:buAutoNum type="arabicPeriod"/>
            </a:pPr>
            <a:r>
              <a:rPr lang="en-US" dirty="0">
                <a:solidFill>
                  <a:srgbClr val="2A196F"/>
                </a:solidFill>
                <a:latin typeface="TUOS Blake"/>
              </a:rPr>
              <a:t>Run the clustering and see your performance.</a:t>
            </a:r>
          </a:p>
        </p:txBody>
      </p:sp>
      <p:pic>
        <p:nvPicPr>
          <p:cNvPr id="12" name="Picture 11">
            <a:extLst>
              <a:ext uri="{FF2B5EF4-FFF2-40B4-BE49-F238E27FC236}">
                <a16:creationId xmlns:a16="http://schemas.microsoft.com/office/drawing/2014/main" id="{9E1A8569-E475-446F-ACE6-189B500F97B4}"/>
              </a:ext>
            </a:extLst>
          </p:cNvPr>
          <p:cNvPicPr>
            <a:picLocks noChangeAspect="1"/>
          </p:cNvPicPr>
          <p:nvPr/>
        </p:nvPicPr>
        <p:blipFill>
          <a:blip r:embed="rId2"/>
          <a:stretch>
            <a:fillRect/>
          </a:stretch>
        </p:blipFill>
        <p:spPr>
          <a:xfrm>
            <a:off x="3849586" y="2244942"/>
            <a:ext cx="5287956" cy="4496426"/>
          </a:xfrm>
          <a:prstGeom prst="rect">
            <a:avLst/>
          </a:prstGeom>
        </p:spPr>
      </p:pic>
      <p:sp>
        <p:nvSpPr>
          <p:cNvPr id="8" name="Rectangle 7">
            <a:extLst>
              <a:ext uri="{FF2B5EF4-FFF2-40B4-BE49-F238E27FC236}">
                <a16:creationId xmlns:a16="http://schemas.microsoft.com/office/drawing/2014/main" id="{1E465501-76EA-437F-8B37-3D0CAE483797}"/>
              </a:ext>
            </a:extLst>
          </p:cNvPr>
          <p:cNvSpPr/>
          <p:nvPr/>
        </p:nvSpPr>
        <p:spPr>
          <a:xfrm>
            <a:off x="34953" y="1589891"/>
            <a:ext cx="3810659" cy="1569660"/>
          </a:xfrm>
          <a:prstGeom prst="rect">
            <a:avLst/>
          </a:prstGeom>
        </p:spPr>
        <p:txBody>
          <a:bodyPr wrap="none">
            <a:spAutoFit/>
          </a:bodyPr>
          <a:lstStyle/>
          <a:p>
            <a:r>
              <a:rPr lang="en-US" b="1" dirty="0">
                <a:solidFill>
                  <a:srgbClr val="2A196F"/>
                </a:solidFill>
                <a:latin typeface="TUOS Blake"/>
              </a:rPr>
              <a:t>Aim: </a:t>
            </a:r>
            <a:r>
              <a:rPr lang="en-US" dirty="0">
                <a:solidFill>
                  <a:srgbClr val="2A196F"/>
                </a:solidFill>
                <a:latin typeface="TUOS Blake"/>
              </a:rPr>
              <a:t>Apply the presented</a:t>
            </a:r>
          </a:p>
          <a:p>
            <a:r>
              <a:rPr lang="en-US" dirty="0">
                <a:solidFill>
                  <a:srgbClr val="2A196F"/>
                </a:solidFill>
                <a:latin typeface="TUOS Blake"/>
              </a:rPr>
              <a:t>Initialization and clustering</a:t>
            </a:r>
          </a:p>
          <a:p>
            <a:r>
              <a:rPr lang="en-US" dirty="0">
                <a:solidFill>
                  <a:srgbClr val="2A196F"/>
                </a:solidFill>
                <a:latin typeface="TUOS Blake"/>
              </a:rPr>
              <a:t>methods to analyze toy </a:t>
            </a:r>
          </a:p>
          <a:p>
            <a:r>
              <a:rPr lang="en-US" dirty="0">
                <a:solidFill>
                  <a:srgbClr val="2A196F"/>
                </a:solidFill>
                <a:latin typeface="TUOS Blake"/>
              </a:rPr>
              <a:t>datasets.</a:t>
            </a:r>
          </a:p>
        </p:txBody>
      </p:sp>
      <p:sp>
        <p:nvSpPr>
          <p:cNvPr id="10" name="Rectangle 9">
            <a:extLst>
              <a:ext uri="{FF2B5EF4-FFF2-40B4-BE49-F238E27FC236}">
                <a16:creationId xmlns:a16="http://schemas.microsoft.com/office/drawing/2014/main" id="{98223349-24AB-4140-B468-2F8329CF0298}"/>
              </a:ext>
            </a:extLst>
          </p:cNvPr>
          <p:cNvSpPr/>
          <p:nvPr/>
        </p:nvSpPr>
        <p:spPr>
          <a:xfrm>
            <a:off x="3841236" y="1409287"/>
            <a:ext cx="5287956" cy="830997"/>
          </a:xfrm>
          <a:prstGeom prst="rect">
            <a:avLst/>
          </a:prstGeom>
        </p:spPr>
        <p:txBody>
          <a:bodyPr wrap="square">
            <a:spAutoFit/>
          </a:bodyPr>
          <a:lstStyle/>
          <a:p>
            <a:r>
              <a:rPr lang="en-US" sz="1600" b="1" i="1" dirty="0" err="1">
                <a:solidFill>
                  <a:srgbClr val="2A196F"/>
                </a:solidFill>
                <a:latin typeface="TUOS Blake"/>
              </a:rPr>
              <a:t>ClusteringWorkplace</a:t>
            </a:r>
            <a:r>
              <a:rPr lang="en-US" sz="1600" i="1" dirty="0">
                <a:solidFill>
                  <a:srgbClr val="2A196F"/>
                </a:solidFill>
                <a:latin typeface="TUOS Blake"/>
              </a:rPr>
              <a:t> is an active project and will be updated constantly.</a:t>
            </a:r>
          </a:p>
          <a:p>
            <a:r>
              <a:rPr lang="en-US" sz="1600" dirty="0">
                <a:latin typeface="TUOS Blake (Body)"/>
                <a:hlinkClick r:id="rId3"/>
              </a:rPr>
              <a:t>https://github.com/avouros/clustering-workplace</a:t>
            </a:r>
            <a:endParaRPr lang="en-US" sz="1600" dirty="0">
              <a:latin typeface="TUOS Blake (Body)"/>
            </a:endParaRPr>
          </a:p>
        </p:txBody>
      </p:sp>
    </p:spTree>
    <p:extLst>
      <p:ext uri="{BB962C8B-B14F-4D97-AF65-F5344CB8AC3E}">
        <p14:creationId xmlns:p14="http://schemas.microsoft.com/office/powerpoint/2010/main" val="2595873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59</a:t>
            </a:fld>
            <a:endParaRPr lang="en-GB" altLang="en-US"/>
          </a:p>
        </p:txBody>
      </p:sp>
      <p:sp>
        <p:nvSpPr>
          <p:cNvPr id="7" name="TextBox 6">
            <a:extLst>
              <a:ext uri="{FF2B5EF4-FFF2-40B4-BE49-F238E27FC236}">
                <a16:creationId xmlns:a16="http://schemas.microsoft.com/office/drawing/2014/main" id="{2B8A01DE-FF3F-4B2F-92D8-9D13DB45BFA6}"/>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pic>
        <p:nvPicPr>
          <p:cNvPr id="5" name="Picture 4" descr="A close up of a map&#10;&#10;Description automatically generated">
            <a:extLst>
              <a:ext uri="{FF2B5EF4-FFF2-40B4-BE49-F238E27FC236}">
                <a16:creationId xmlns:a16="http://schemas.microsoft.com/office/drawing/2014/main" id="{673DA807-FA26-4B30-9C6A-C9CA35BEA1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85" y="3401541"/>
            <a:ext cx="8958030" cy="3370547"/>
          </a:xfrm>
          <a:prstGeom prst="rect">
            <a:avLst/>
          </a:prstGeom>
        </p:spPr>
      </p:pic>
      <p:pic>
        <p:nvPicPr>
          <p:cNvPr id="10" name="Picture 9">
            <a:extLst>
              <a:ext uri="{FF2B5EF4-FFF2-40B4-BE49-F238E27FC236}">
                <a16:creationId xmlns:a16="http://schemas.microsoft.com/office/drawing/2014/main" id="{0BE94FD6-5F49-418E-BEEC-A1CE2262C1AA}"/>
              </a:ext>
            </a:extLst>
          </p:cNvPr>
          <p:cNvPicPr>
            <a:picLocks noChangeAspect="1"/>
          </p:cNvPicPr>
          <p:nvPr/>
        </p:nvPicPr>
        <p:blipFill>
          <a:blip r:embed="rId3"/>
          <a:stretch>
            <a:fillRect/>
          </a:stretch>
        </p:blipFill>
        <p:spPr>
          <a:xfrm>
            <a:off x="76639" y="1934172"/>
            <a:ext cx="3666667" cy="1019048"/>
          </a:xfrm>
          <a:prstGeom prst="rect">
            <a:avLst/>
          </a:prstGeom>
        </p:spPr>
      </p:pic>
      <p:sp>
        <p:nvSpPr>
          <p:cNvPr id="13" name="Rectangle 12">
            <a:extLst>
              <a:ext uri="{FF2B5EF4-FFF2-40B4-BE49-F238E27FC236}">
                <a16:creationId xmlns:a16="http://schemas.microsoft.com/office/drawing/2014/main" id="{93DC47F1-038A-4A23-A2BD-919BEECA2155}"/>
              </a:ext>
            </a:extLst>
          </p:cNvPr>
          <p:cNvSpPr/>
          <p:nvPr/>
        </p:nvSpPr>
        <p:spPr>
          <a:xfrm>
            <a:off x="0" y="980728"/>
            <a:ext cx="2672463" cy="461665"/>
          </a:xfrm>
          <a:prstGeom prst="rect">
            <a:avLst/>
          </a:prstGeom>
        </p:spPr>
        <p:txBody>
          <a:bodyPr wrap="none">
            <a:spAutoFit/>
          </a:bodyPr>
          <a:lstStyle/>
          <a:p>
            <a:pPr marL="457200" indent="-457200">
              <a:buFont typeface="+mj-lt"/>
              <a:buAutoNum type="arabicPeriod"/>
            </a:pPr>
            <a:r>
              <a:rPr lang="en-US" dirty="0">
                <a:solidFill>
                  <a:srgbClr val="2A196F"/>
                </a:solidFill>
                <a:latin typeface="TUOS Blake"/>
              </a:rPr>
              <a:t>Load a dataset</a:t>
            </a:r>
          </a:p>
        </p:txBody>
      </p:sp>
      <p:pic>
        <p:nvPicPr>
          <p:cNvPr id="16" name="Picture 15">
            <a:extLst>
              <a:ext uri="{FF2B5EF4-FFF2-40B4-BE49-F238E27FC236}">
                <a16:creationId xmlns:a16="http://schemas.microsoft.com/office/drawing/2014/main" id="{40240F38-E2DA-4247-A991-F0DE274FAAEB}"/>
              </a:ext>
            </a:extLst>
          </p:cNvPr>
          <p:cNvPicPr>
            <a:picLocks noChangeAspect="1"/>
          </p:cNvPicPr>
          <p:nvPr/>
        </p:nvPicPr>
        <p:blipFill>
          <a:blip r:embed="rId4"/>
          <a:stretch>
            <a:fillRect/>
          </a:stretch>
        </p:blipFill>
        <p:spPr>
          <a:xfrm>
            <a:off x="5539012" y="817754"/>
            <a:ext cx="3380952" cy="2419048"/>
          </a:xfrm>
          <a:prstGeom prst="rect">
            <a:avLst/>
          </a:prstGeom>
        </p:spPr>
      </p:pic>
      <p:sp>
        <p:nvSpPr>
          <p:cNvPr id="17" name="Rectangle 16">
            <a:extLst>
              <a:ext uri="{FF2B5EF4-FFF2-40B4-BE49-F238E27FC236}">
                <a16:creationId xmlns:a16="http://schemas.microsoft.com/office/drawing/2014/main" id="{A7CDE909-FA19-4860-AAD7-C7488D65104B}"/>
              </a:ext>
            </a:extLst>
          </p:cNvPr>
          <p:cNvSpPr/>
          <p:nvPr/>
        </p:nvSpPr>
        <p:spPr bwMode="auto">
          <a:xfrm>
            <a:off x="1475656" y="2646515"/>
            <a:ext cx="1080120" cy="22887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cxnSp>
        <p:nvCxnSpPr>
          <p:cNvPr id="18" name="Straight Arrow Connector 17">
            <a:extLst>
              <a:ext uri="{FF2B5EF4-FFF2-40B4-BE49-F238E27FC236}">
                <a16:creationId xmlns:a16="http://schemas.microsoft.com/office/drawing/2014/main" id="{794DB41E-02FA-4582-BE19-0EC16D3ED864}"/>
              </a:ext>
            </a:extLst>
          </p:cNvPr>
          <p:cNvCxnSpPr>
            <a:cxnSpLocks/>
          </p:cNvCxnSpPr>
          <p:nvPr/>
        </p:nvCxnSpPr>
        <p:spPr bwMode="auto">
          <a:xfrm flipV="1">
            <a:off x="2555757" y="2443696"/>
            <a:ext cx="4673731" cy="30126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0" name="Rectangle 19">
            <a:extLst>
              <a:ext uri="{FF2B5EF4-FFF2-40B4-BE49-F238E27FC236}">
                <a16:creationId xmlns:a16="http://schemas.microsoft.com/office/drawing/2014/main" id="{A62EDE82-07A8-49BD-A99D-7CC7BC69F63E}"/>
              </a:ext>
            </a:extLst>
          </p:cNvPr>
          <p:cNvSpPr/>
          <p:nvPr/>
        </p:nvSpPr>
        <p:spPr>
          <a:xfrm>
            <a:off x="3491880" y="2150373"/>
            <a:ext cx="2160240" cy="461665"/>
          </a:xfrm>
          <a:prstGeom prst="rect">
            <a:avLst/>
          </a:prstGeom>
        </p:spPr>
        <p:txBody>
          <a:bodyPr wrap="square">
            <a:spAutoFit/>
          </a:bodyPr>
          <a:lstStyle/>
          <a:p>
            <a:r>
              <a:rPr lang="en-US" dirty="0">
                <a:solidFill>
                  <a:srgbClr val="2A196F"/>
                </a:solidFill>
                <a:effectLst>
                  <a:outerShdw blurRad="38100" dist="38100" dir="2700000" algn="tl">
                    <a:srgbClr val="000000">
                      <a:alpha val="43137"/>
                    </a:srgbClr>
                  </a:outerShdw>
                </a:effectLst>
                <a:latin typeface="TUOS Blake"/>
              </a:rPr>
              <a:t>datasets\real\</a:t>
            </a:r>
            <a:endParaRPr lang="en-US" dirty="0">
              <a:solidFill>
                <a:srgbClr val="2A196F"/>
              </a:solidFill>
              <a:latin typeface="TUOS Blake"/>
            </a:endParaRPr>
          </a:p>
        </p:txBody>
      </p:sp>
      <p:cxnSp>
        <p:nvCxnSpPr>
          <p:cNvPr id="21" name="Straight Arrow Connector 20">
            <a:extLst>
              <a:ext uri="{FF2B5EF4-FFF2-40B4-BE49-F238E27FC236}">
                <a16:creationId xmlns:a16="http://schemas.microsoft.com/office/drawing/2014/main" id="{81E59302-2277-487D-9AAB-BFF461F5A7B8}"/>
              </a:ext>
            </a:extLst>
          </p:cNvPr>
          <p:cNvCxnSpPr>
            <a:cxnSpLocks/>
          </p:cNvCxnSpPr>
          <p:nvPr/>
        </p:nvCxnSpPr>
        <p:spPr bwMode="auto">
          <a:xfrm>
            <a:off x="1274267" y="2794760"/>
            <a:ext cx="489421" cy="60678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4" name="Rectangle 23">
            <a:extLst>
              <a:ext uri="{FF2B5EF4-FFF2-40B4-BE49-F238E27FC236}">
                <a16:creationId xmlns:a16="http://schemas.microsoft.com/office/drawing/2014/main" id="{1F7878ED-3444-4474-8215-310F0C80F91B}"/>
              </a:ext>
            </a:extLst>
          </p:cNvPr>
          <p:cNvSpPr/>
          <p:nvPr/>
        </p:nvSpPr>
        <p:spPr bwMode="auto">
          <a:xfrm>
            <a:off x="219991" y="2417638"/>
            <a:ext cx="1080120" cy="40352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Tree>
    <p:extLst>
      <p:ext uri="{BB962C8B-B14F-4D97-AF65-F5344CB8AC3E}">
        <p14:creationId xmlns:p14="http://schemas.microsoft.com/office/powerpoint/2010/main" val="353743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0406-40E5-4158-B8E7-BA8ECF553C73}"/>
              </a:ext>
            </a:extLst>
          </p:cNvPr>
          <p:cNvSpPr>
            <a:spLocks noGrp="1"/>
          </p:cNvSpPr>
          <p:nvPr>
            <p:ph type="title"/>
          </p:nvPr>
        </p:nvSpPr>
        <p:spPr>
          <a:xfrm>
            <a:off x="14808" y="1010816"/>
            <a:ext cx="8733656" cy="762000"/>
          </a:xfrm>
        </p:spPr>
        <p:txBody>
          <a:bodyPr/>
          <a:lstStyle/>
          <a:p>
            <a:r>
              <a:rPr lang="en-US" dirty="0"/>
              <a:t>Behavioural analysis: Strategies</a:t>
            </a:r>
          </a:p>
        </p:txBody>
      </p:sp>
      <p:sp>
        <p:nvSpPr>
          <p:cNvPr id="6" name="Slide Number Placeholder 5">
            <a:extLst>
              <a:ext uri="{FF2B5EF4-FFF2-40B4-BE49-F238E27FC236}">
                <a16:creationId xmlns:a16="http://schemas.microsoft.com/office/drawing/2014/main" id="{F63FEBEE-B0EA-4F3B-96E7-BF0A3F5BFF5C}"/>
              </a:ext>
            </a:extLst>
          </p:cNvPr>
          <p:cNvSpPr>
            <a:spLocks noGrp="1"/>
          </p:cNvSpPr>
          <p:nvPr>
            <p:ph type="sldNum" sz="quarter" idx="12"/>
          </p:nvPr>
        </p:nvSpPr>
        <p:spPr/>
        <p:txBody>
          <a:bodyPr/>
          <a:lstStyle/>
          <a:p>
            <a:fld id="{22230EF6-6C13-413D-A541-8FA2732E8850}" type="slidenum">
              <a:rPr lang="en-GB" altLang="en-US" smtClean="0"/>
              <a:pPr/>
              <a:t>6</a:t>
            </a:fld>
            <a:endParaRPr lang="en-GB" altLang="en-US"/>
          </a:p>
        </p:txBody>
      </p:sp>
      <p:pic>
        <p:nvPicPr>
          <p:cNvPr id="5" name="Picture 4">
            <a:extLst>
              <a:ext uri="{FF2B5EF4-FFF2-40B4-BE49-F238E27FC236}">
                <a16:creationId xmlns:a16="http://schemas.microsoft.com/office/drawing/2014/main" id="{0A2FD04A-4CAA-447F-9BEA-327904C12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79" y="2174032"/>
            <a:ext cx="6928544" cy="2376264"/>
          </a:xfrm>
          <a:prstGeom prst="rect">
            <a:avLst/>
          </a:prstGeom>
        </p:spPr>
      </p:pic>
      <p:sp>
        <p:nvSpPr>
          <p:cNvPr id="8" name="Rectangle 7">
            <a:extLst>
              <a:ext uri="{FF2B5EF4-FFF2-40B4-BE49-F238E27FC236}">
                <a16:creationId xmlns:a16="http://schemas.microsoft.com/office/drawing/2014/main" id="{A9C0C3B1-5D96-45A5-B3D7-DB4229D2D045}"/>
              </a:ext>
            </a:extLst>
          </p:cNvPr>
          <p:cNvSpPr/>
          <p:nvPr/>
        </p:nvSpPr>
        <p:spPr>
          <a:xfrm>
            <a:off x="15302" y="4581128"/>
            <a:ext cx="7148986" cy="2246769"/>
          </a:xfrm>
          <a:prstGeom prst="rect">
            <a:avLst/>
          </a:prstGeom>
        </p:spPr>
        <p:txBody>
          <a:bodyPr wrap="square">
            <a:spAutoFit/>
          </a:bodyPr>
          <a:lstStyle/>
          <a:p>
            <a:pPr marL="342900" indent="-342900">
              <a:buFont typeface="Arial" panose="020B0604020202020204" pitchFamily="34" charset="0"/>
              <a:buChar char="•"/>
            </a:pPr>
            <a:r>
              <a:rPr lang="nl-NL" sz="2000" dirty="0">
                <a:solidFill>
                  <a:srgbClr val="000000"/>
                </a:solidFill>
                <a:latin typeface="LMSans10-Regular"/>
              </a:rPr>
              <a:t>Dalm, S., Grootendorst, J., De </a:t>
            </a:r>
            <a:r>
              <a:rPr lang="en-US" sz="2000" dirty="0" err="1">
                <a:solidFill>
                  <a:srgbClr val="000000"/>
                </a:solidFill>
                <a:latin typeface="LMSans10-Regular"/>
              </a:rPr>
              <a:t>Kloet</a:t>
            </a:r>
            <a:r>
              <a:rPr lang="en-US" sz="2000" dirty="0">
                <a:solidFill>
                  <a:srgbClr val="000000"/>
                </a:solidFill>
                <a:latin typeface="LMSans10-Regular"/>
              </a:rPr>
              <a:t>, E. R. (2000).</a:t>
            </a:r>
          </a:p>
          <a:p>
            <a:pPr marL="342900" indent="-342900">
              <a:buFont typeface="Arial" panose="020B0604020202020204" pitchFamily="34" charset="0"/>
              <a:buChar char="•"/>
            </a:pPr>
            <a:r>
              <a:rPr lang="nb-NO" sz="2000" dirty="0">
                <a:solidFill>
                  <a:srgbClr val="000000"/>
                </a:solidFill>
                <a:latin typeface="LMSans10-Regular"/>
              </a:rPr>
              <a:t>Wolfer, D. P. &amp; Lipp, H.-P. </a:t>
            </a:r>
            <a:r>
              <a:rPr lang="en-US" sz="2000" dirty="0">
                <a:solidFill>
                  <a:srgbClr val="000000"/>
                </a:solidFill>
                <a:latin typeface="LMSans10-Regular"/>
              </a:rPr>
              <a:t>(2000).</a:t>
            </a:r>
          </a:p>
          <a:p>
            <a:pPr marL="342900" indent="-342900">
              <a:buFont typeface="Arial" panose="020B0604020202020204" pitchFamily="34" charset="0"/>
              <a:buChar char="•"/>
            </a:pPr>
            <a:r>
              <a:rPr lang="en-US" sz="2000" dirty="0">
                <a:solidFill>
                  <a:srgbClr val="000000"/>
                </a:solidFill>
                <a:latin typeface="LMSans10-Regular"/>
              </a:rPr>
              <a:t>Wolfer, D. P., </a:t>
            </a:r>
            <a:r>
              <a:rPr lang="en-US" sz="2000" dirty="0" err="1">
                <a:solidFill>
                  <a:srgbClr val="000000"/>
                </a:solidFill>
                <a:latin typeface="LMSans10-Regular"/>
              </a:rPr>
              <a:t>Madani</a:t>
            </a:r>
            <a:r>
              <a:rPr lang="en-US" sz="2000" dirty="0">
                <a:solidFill>
                  <a:srgbClr val="000000"/>
                </a:solidFill>
                <a:latin typeface="LMSans10-Regular"/>
              </a:rPr>
              <a:t>, R., </a:t>
            </a:r>
            <a:r>
              <a:rPr lang="fi-FI" sz="2000" dirty="0">
                <a:solidFill>
                  <a:srgbClr val="000000"/>
                </a:solidFill>
                <a:latin typeface="LMSans10-Regular"/>
              </a:rPr>
              <a:t>Valenti, P. &amp; Lipp, H.-P. (2001).</a:t>
            </a:r>
          </a:p>
          <a:p>
            <a:pPr marL="342900" indent="-342900">
              <a:buFont typeface="Arial" panose="020B0604020202020204" pitchFamily="34" charset="0"/>
              <a:buChar char="•"/>
            </a:pPr>
            <a:r>
              <a:rPr lang="en-US" sz="2000" dirty="0">
                <a:solidFill>
                  <a:srgbClr val="000000"/>
                </a:solidFill>
                <a:latin typeface="LMSans10-Regular"/>
              </a:rPr>
              <a:t>Graziano, A., </a:t>
            </a:r>
            <a:r>
              <a:rPr lang="en-US" sz="2000" dirty="0" err="1">
                <a:solidFill>
                  <a:srgbClr val="000000"/>
                </a:solidFill>
                <a:latin typeface="LMSans10-Regular"/>
              </a:rPr>
              <a:t>Petrosini</a:t>
            </a:r>
            <a:r>
              <a:rPr lang="en-US" sz="2000" dirty="0">
                <a:solidFill>
                  <a:srgbClr val="000000"/>
                </a:solidFill>
                <a:latin typeface="LMSans10-Regular"/>
              </a:rPr>
              <a:t>, L. &amp; </a:t>
            </a:r>
            <a:r>
              <a:rPr lang="en-US" sz="2000" dirty="0" err="1">
                <a:solidFill>
                  <a:srgbClr val="000000"/>
                </a:solidFill>
                <a:latin typeface="LMSans10-Regular"/>
              </a:rPr>
              <a:t>Bartoletti</a:t>
            </a:r>
            <a:r>
              <a:rPr lang="en-US" sz="2000" dirty="0">
                <a:solidFill>
                  <a:srgbClr val="000000"/>
                </a:solidFill>
                <a:latin typeface="LMSans10-Regular"/>
              </a:rPr>
              <a:t>, A. (2003)</a:t>
            </a:r>
          </a:p>
          <a:p>
            <a:pPr marL="342900" indent="-342900">
              <a:buFont typeface="Arial" panose="020B0604020202020204" pitchFamily="34" charset="0"/>
              <a:buChar char="•"/>
            </a:pPr>
            <a:r>
              <a:rPr lang="en-US" sz="2000" dirty="0" err="1">
                <a:solidFill>
                  <a:srgbClr val="000000"/>
                </a:solidFill>
                <a:latin typeface="LMSans10-Regular"/>
              </a:rPr>
              <a:t>Illouz</a:t>
            </a:r>
            <a:r>
              <a:rPr lang="en-US" sz="2000" dirty="0">
                <a:solidFill>
                  <a:srgbClr val="000000"/>
                </a:solidFill>
                <a:latin typeface="LMSans10-Regular"/>
              </a:rPr>
              <a:t>, T., </a:t>
            </a:r>
            <a:r>
              <a:rPr lang="en-US" sz="2000" dirty="0" err="1">
                <a:solidFill>
                  <a:srgbClr val="000000"/>
                </a:solidFill>
                <a:latin typeface="LMSans10-Regular"/>
              </a:rPr>
              <a:t>Madar</a:t>
            </a:r>
            <a:r>
              <a:rPr lang="en-US" sz="2000" dirty="0">
                <a:solidFill>
                  <a:srgbClr val="000000"/>
                </a:solidFill>
                <a:latin typeface="LMSans10-Regular"/>
              </a:rPr>
              <a:t>, R., </a:t>
            </a:r>
            <a:r>
              <a:rPr lang="en-US" sz="2000" dirty="0" err="1">
                <a:solidFill>
                  <a:srgbClr val="000000"/>
                </a:solidFill>
                <a:latin typeface="LMSans10-Regular"/>
              </a:rPr>
              <a:t>Louzon</a:t>
            </a:r>
            <a:r>
              <a:rPr lang="en-US" sz="2000" dirty="0">
                <a:solidFill>
                  <a:srgbClr val="000000"/>
                </a:solidFill>
                <a:latin typeface="LMSans10-Regular"/>
              </a:rPr>
              <a:t>, Y., </a:t>
            </a:r>
            <a:r>
              <a:rPr lang="en-US" sz="2000" dirty="0" err="1">
                <a:solidFill>
                  <a:srgbClr val="000000"/>
                </a:solidFill>
                <a:latin typeface="LMSans10-Regular"/>
              </a:rPr>
              <a:t>Griffioen</a:t>
            </a:r>
            <a:r>
              <a:rPr lang="en-US" sz="2000" dirty="0">
                <a:solidFill>
                  <a:srgbClr val="000000"/>
                </a:solidFill>
                <a:latin typeface="LMSans10-Regular"/>
              </a:rPr>
              <a:t>, K. J. &amp; Okun, E. (2016).</a:t>
            </a:r>
          </a:p>
          <a:p>
            <a:pPr marL="342900" indent="-342900">
              <a:buFont typeface="Arial" panose="020B0604020202020204" pitchFamily="34" charset="0"/>
              <a:buChar char="•"/>
            </a:pPr>
            <a:r>
              <a:rPr lang="da-DK" sz="2000" dirty="0">
                <a:solidFill>
                  <a:srgbClr val="000000"/>
                </a:solidFill>
                <a:latin typeface="LMSans10-Regular"/>
              </a:rPr>
              <a:t>Rogers, Jake, et al. (2017).</a:t>
            </a:r>
          </a:p>
          <a:p>
            <a:pPr marL="342900" indent="-342900">
              <a:buFont typeface="Arial" panose="020B0604020202020204" pitchFamily="34" charset="0"/>
              <a:buChar char="•"/>
            </a:pPr>
            <a:r>
              <a:rPr lang="en-US" sz="2000" dirty="0" err="1">
                <a:solidFill>
                  <a:srgbClr val="000000"/>
                </a:solidFill>
                <a:latin typeface="LMSans10-Regular"/>
              </a:rPr>
              <a:t>Higaki</a:t>
            </a:r>
            <a:r>
              <a:rPr lang="en-US" sz="2000" dirty="0">
                <a:solidFill>
                  <a:srgbClr val="000000"/>
                </a:solidFill>
                <a:latin typeface="LMSans10-Regular"/>
              </a:rPr>
              <a:t>, </a:t>
            </a:r>
            <a:r>
              <a:rPr lang="en-US" sz="2000" dirty="0" err="1">
                <a:solidFill>
                  <a:srgbClr val="000000"/>
                </a:solidFill>
                <a:latin typeface="LMSans10-Regular"/>
              </a:rPr>
              <a:t>Akinori</a:t>
            </a:r>
            <a:r>
              <a:rPr lang="en-US" sz="2000" dirty="0">
                <a:solidFill>
                  <a:srgbClr val="000000"/>
                </a:solidFill>
                <a:latin typeface="LMSans10-Regular"/>
              </a:rPr>
              <a:t>, et al. (2018).</a:t>
            </a:r>
            <a:endParaRPr lang="en-US" sz="2000" dirty="0"/>
          </a:p>
        </p:txBody>
      </p:sp>
      <p:sp>
        <p:nvSpPr>
          <p:cNvPr id="7" name="Content Placeholder 2">
            <a:extLst>
              <a:ext uri="{FF2B5EF4-FFF2-40B4-BE49-F238E27FC236}">
                <a16:creationId xmlns:a16="http://schemas.microsoft.com/office/drawing/2014/main" id="{74DC335A-1CB9-4234-99E7-EB3504018645}"/>
              </a:ext>
            </a:extLst>
          </p:cNvPr>
          <p:cNvSpPr txBox="1">
            <a:spLocks/>
          </p:cNvSpPr>
          <p:nvPr/>
        </p:nvSpPr>
        <p:spPr bwMode="auto">
          <a:xfrm>
            <a:off x="14808" y="1681146"/>
            <a:ext cx="8229600" cy="56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r>
              <a:rPr lang="en-US" sz="2900" kern="0" dirty="0"/>
              <a:t>Quantify behavioural differences.</a:t>
            </a:r>
          </a:p>
        </p:txBody>
      </p:sp>
    </p:spTree>
    <p:extLst>
      <p:ext uri="{BB962C8B-B14F-4D97-AF65-F5344CB8AC3E}">
        <p14:creationId xmlns:p14="http://schemas.microsoft.com/office/powerpoint/2010/main" val="7264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60</a:t>
            </a:fld>
            <a:endParaRPr lang="en-GB" altLang="en-US"/>
          </a:p>
        </p:txBody>
      </p:sp>
      <p:sp>
        <p:nvSpPr>
          <p:cNvPr id="13" name="Rectangle 12">
            <a:extLst>
              <a:ext uri="{FF2B5EF4-FFF2-40B4-BE49-F238E27FC236}">
                <a16:creationId xmlns:a16="http://schemas.microsoft.com/office/drawing/2014/main" id="{93DC47F1-038A-4A23-A2BD-919BEECA2155}"/>
              </a:ext>
            </a:extLst>
          </p:cNvPr>
          <p:cNvSpPr/>
          <p:nvPr/>
        </p:nvSpPr>
        <p:spPr>
          <a:xfrm>
            <a:off x="0" y="980728"/>
            <a:ext cx="3923928" cy="830997"/>
          </a:xfrm>
          <a:prstGeom prst="rect">
            <a:avLst/>
          </a:prstGeom>
        </p:spPr>
        <p:txBody>
          <a:bodyPr wrap="square">
            <a:spAutoFit/>
          </a:bodyPr>
          <a:lstStyle/>
          <a:p>
            <a:pPr marL="457200" indent="-457200">
              <a:buFont typeface="+mj-lt"/>
              <a:buAutoNum type="arabicPeriod" startAt="2"/>
            </a:pPr>
            <a:r>
              <a:rPr lang="en-US" dirty="0">
                <a:solidFill>
                  <a:srgbClr val="2A196F"/>
                </a:solidFill>
                <a:latin typeface="TUOS Blake"/>
              </a:rPr>
              <a:t>Select an initialization and a clustering method</a:t>
            </a:r>
          </a:p>
        </p:txBody>
      </p:sp>
      <p:pic>
        <p:nvPicPr>
          <p:cNvPr id="2" name="Picture 1">
            <a:extLst>
              <a:ext uri="{FF2B5EF4-FFF2-40B4-BE49-F238E27FC236}">
                <a16:creationId xmlns:a16="http://schemas.microsoft.com/office/drawing/2014/main" id="{34F81A08-BEF9-47FE-A90C-8A721A602F39}"/>
              </a:ext>
            </a:extLst>
          </p:cNvPr>
          <p:cNvPicPr>
            <a:picLocks noChangeAspect="1"/>
          </p:cNvPicPr>
          <p:nvPr/>
        </p:nvPicPr>
        <p:blipFill>
          <a:blip r:embed="rId2"/>
          <a:stretch>
            <a:fillRect/>
          </a:stretch>
        </p:blipFill>
        <p:spPr>
          <a:xfrm>
            <a:off x="539552" y="2267323"/>
            <a:ext cx="3561905" cy="3057143"/>
          </a:xfrm>
          <a:prstGeom prst="rect">
            <a:avLst/>
          </a:prstGeom>
        </p:spPr>
      </p:pic>
      <p:sp>
        <p:nvSpPr>
          <p:cNvPr id="8" name="Rectangle 7">
            <a:extLst>
              <a:ext uri="{FF2B5EF4-FFF2-40B4-BE49-F238E27FC236}">
                <a16:creationId xmlns:a16="http://schemas.microsoft.com/office/drawing/2014/main" id="{7BD5B770-C55B-470B-A3FD-CA938057E4DC}"/>
              </a:ext>
            </a:extLst>
          </p:cNvPr>
          <p:cNvSpPr/>
          <p:nvPr/>
        </p:nvSpPr>
        <p:spPr>
          <a:xfrm>
            <a:off x="2183" y="5782385"/>
            <a:ext cx="3816424" cy="830997"/>
          </a:xfrm>
          <a:prstGeom prst="rect">
            <a:avLst/>
          </a:prstGeom>
        </p:spPr>
        <p:txBody>
          <a:bodyPr wrap="square">
            <a:spAutoFit/>
          </a:bodyPr>
          <a:lstStyle/>
          <a:p>
            <a:pPr marL="457200" indent="-457200">
              <a:buFont typeface="+mj-lt"/>
              <a:buAutoNum type="arabicPeriod" startAt="3"/>
            </a:pPr>
            <a:r>
              <a:rPr lang="en-US" dirty="0">
                <a:solidFill>
                  <a:srgbClr val="2A196F"/>
                </a:solidFill>
                <a:latin typeface="TUOS Blake"/>
              </a:rPr>
              <a:t>Select a range of values for the parameters.</a:t>
            </a:r>
          </a:p>
        </p:txBody>
      </p:sp>
      <p:cxnSp>
        <p:nvCxnSpPr>
          <p:cNvPr id="19" name="Straight Arrow Connector 18">
            <a:extLst>
              <a:ext uri="{FF2B5EF4-FFF2-40B4-BE49-F238E27FC236}">
                <a16:creationId xmlns:a16="http://schemas.microsoft.com/office/drawing/2014/main" id="{0DE13247-8072-4FC7-8B15-D4919C71B088}"/>
              </a:ext>
            </a:extLst>
          </p:cNvPr>
          <p:cNvCxnSpPr>
            <a:cxnSpLocks/>
            <a:endCxn id="22" idx="0"/>
          </p:cNvCxnSpPr>
          <p:nvPr/>
        </p:nvCxnSpPr>
        <p:spPr bwMode="auto">
          <a:xfrm>
            <a:off x="2051720" y="1752154"/>
            <a:ext cx="268784" cy="51284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2" name="Rectangle 21">
            <a:extLst>
              <a:ext uri="{FF2B5EF4-FFF2-40B4-BE49-F238E27FC236}">
                <a16:creationId xmlns:a16="http://schemas.microsoft.com/office/drawing/2014/main" id="{07AF0596-EC88-4A9B-B9BB-F132D55102DC}"/>
              </a:ext>
            </a:extLst>
          </p:cNvPr>
          <p:cNvSpPr/>
          <p:nvPr/>
        </p:nvSpPr>
        <p:spPr bwMode="auto">
          <a:xfrm>
            <a:off x="539552" y="2265002"/>
            <a:ext cx="3561904" cy="10432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25" name="Rectangle 24">
            <a:extLst>
              <a:ext uri="{FF2B5EF4-FFF2-40B4-BE49-F238E27FC236}">
                <a16:creationId xmlns:a16="http://schemas.microsoft.com/office/drawing/2014/main" id="{941073EC-EA6A-40A8-9525-2A273F609FDB}"/>
              </a:ext>
            </a:extLst>
          </p:cNvPr>
          <p:cNvSpPr/>
          <p:nvPr/>
        </p:nvSpPr>
        <p:spPr bwMode="auto">
          <a:xfrm>
            <a:off x="755576" y="3596274"/>
            <a:ext cx="1152128" cy="115212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cxnSp>
        <p:nvCxnSpPr>
          <p:cNvPr id="27" name="Straight Arrow Connector 26">
            <a:extLst>
              <a:ext uri="{FF2B5EF4-FFF2-40B4-BE49-F238E27FC236}">
                <a16:creationId xmlns:a16="http://schemas.microsoft.com/office/drawing/2014/main" id="{7C7A9C84-5F18-4DDE-871E-9A2FE7EB2369}"/>
              </a:ext>
            </a:extLst>
          </p:cNvPr>
          <p:cNvCxnSpPr>
            <a:cxnSpLocks/>
            <a:endCxn id="25" idx="2"/>
          </p:cNvCxnSpPr>
          <p:nvPr/>
        </p:nvCxnSpPr>
        <p:spPr bwMode="auto">
          <a:xfrm flipH="1" flipV="1">
            <a:off x="1331640" y="4748402"/>
            <a:ext cx="360040" cy="112887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5294B6EE-C87C-4481-A608-2B3BA51C6FB4}"/>
              </a:ext>
            </a:extLst>
          </p:cNvPr>
          <p:cNvSpPr/>
          <p:nvPr/>
        </p:nvSpPr>
        <p:spPr>
          <a:xfrm>
            <a:off x="4283968" y="2477245"/>
            <a:ext cx="4572000" cy="830997"/>
          </a:xfrm>
          <a:prstGeom prst="rect">
            <a:avLst/>
          </a:prstGeom>
        </p:spPr>
        <p:txBody>
          <a:bodyPr>
            <a:spAutoFit/>
          </a:bodyPr>
          <a:lstStyle/>
          <a:p>
            <a:pPr marL="457200" indent="-457200">
              <a:buFont typeface="+mj-lt"/>
              <a:buAutoNum type="arabicPeriod" startAt="4"/>
            </a:pPr>
            <a:r>
              <a:rPr lang="en-US" dirty="0">
                <a:solidFill>
                  <a:srgbClr val="2A196F"/>
                </a:solidFill>
                <a:latin typeface="TUOS Blake"/>
              </a:rPr>
              <a:t>Run the clustering and see your performance.</a:t>
            </a:r>
          </a:p>
        </p:txBody>
      </p:sp>
      <p:sp>
        <p:nvSpPr>
          <p:cNvPr id="30" name="Rectangle 29">
            <a:extLst>
              <a:ext uri="{FF2B5EF4-FFF2-40B4-BE49-F238E27FC236}">
                <a16:creationId xmlns:a16="http://schemas.microsoft.com/office/drawing/2014/main" id="{F7BE7759-D6DC-4943-A840-5DEED870D696}"/>
              </a:ext>
            </a:extLst>
          </p:cNvPr>
          <p:cNvSpPr/>
          <p:nvPr/>
        </p:nvSpPr>
        <p:spPr bwMode="auto">
          <a:xfrm>
            <a:off x="1744440" y="4868043"/>
            <a:ext cx="1152128" cy="33678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cxnSp>
        <p:nvCxnSpPr>
          <p:cNvPr id="31" name="Straight Arrow Connector 30">
            <a:extLst>
              <a:ext uri="{FF2B5EF4-FFF2-40B4-BE49-F238E27FC236}">
                <a16:creationId xmlns:a16="http://schemas.microsoft.com/office/drawing/2014/main" id="{77779AA8-3DA9-4EBD-B1DD-98DBFEB7191B}"/>
              </a:ext>
            </a:extLst>
          </p:cNvPr>
          <p:cNvCxnSpPr>
            <a:cxnSpLocks/>
          </p:cNvCxnSpPr>
          <p:nvPr/>
        </p:nvCxnSpPr>
        <p:spPr bwMode="auto">
          <a:xfrm flipH="1">
            <a:off x="2896568" y="2851071"/>
            <a:ext cx="1906736" cy="201697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34" name="Picture 33">
            <a:extLst>
              <a:ext uri="{FF2B5EF4-FFF2-40B4-BE49-F238E27FC236}">
                <a16:creationId xmlns:a16="http://schemas.microsoft.com/office/drawing/2014/main" id="{B2DF80E8-6503-416F-A005-CBCE392119B3}"/>
              </a:ext>
            </a:extLst>
          </p:cNvPr>
          <p:cNvPicPr>
            <a:picLocks noChangeAspect="1"/>
          </p:cNvPicPr>
          <p:nvPr/>
        </p:nvPicPr>
        <p:blipFill>
          <a:blip r:embed="rId3"/>
          <a:stretch>
            <a:fillRect/>
          </a:stretch>
        </p:blipFill>
        <p:spPr>
          <a:xfrm>
            <a:off x="5090321" y="4860712"/>
            <a:ext cx="3886041" cy="688225"/>
          </a:xfrm>
          <a:prstGeom prst="rect">
            <a:avLst/>
          </a:prstGeom>
        </p:spPr>
      </p:pic>
      <p:cxnSp>
        <p:nvCxnSpPr>
          <p:cNvPr id="35" name="Straight Arrow Connector 34">
            <a:extLst>
              <a:ext uri="{FF2B5EF4-FFF2-40B4-BE49-F238E27FC236}">
                <a16:creationId xmlns:a16="http://schemas.microsoft.com/office/drawing/2014/main" id="{5A761B57-0569-4EA8-B262-D9DEBB464B3C}"/>
              </a:ext>
            </a:extLst>
          </p:cNvPr>
          <p:cNvCxnSpPr>
            <a:cxnSpLocks/>
          </p:cNvCxnSpPr>
          <p:nvPr/>
        </p:nvCxnSpPr>
        <p:spPr bwMode="auto">
          <a:xfrm>
            <a:off x="6569968" y="3272639"/>
            <a:ext cx="0" cy="1588073"/>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987002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61</a:t>
            </a:fld>
            <a:endParaRPr lang="en-GB" altLang="en-US"/>
          </a:p>
        </p:txBody>
      </p:sp>
      <p:pic>
        <p:nvPicPr>
          <p:cNvPr id="3" name="Picture 2">
            <a:extLst>
              <a:ext uri="{FF2B5EF4-FFF2-40B4-BE49-F238E27FC236}">
                <a16:creationId xmlns:a16="http://schemas.microsoft.com/office/drawing/2014/main" id="{4D697051-34E7-4B5D-86A5-6DFE77466CD8}"/>
              </a:ext>
            </a:extLst>
          </p:cNvPr>
          <p:cNvPicPr>
            <a:picLocks noChangeAspect="1"/>
          </p:cNvPicPr>
          <p:nvPr/>
        </p:nvPicPr>
        <p:blipFill>
          <a:blip r:embed="rId2"/>
          <a:stretch>
            <a:fillRect/>
          </a:stretch>
        </p:blipFill>
        <p:spPr>
          <a:xfrm>
            <a:off x="111554" y="1413843"/>
            <a:ext cx="4460446" cy="3168352"/>
          </a:xfrm>
          <a:prstGeom prst="rect">
            <a:avLst/>
          </a:prstGeom>
        </p:spPr>
      </p:pic>
      <p:sp>
        <p:nvSpPr>
          <p:cNvPr id="4" name="Rectangle 3">
            <a:extLst>
              <a:ext uri="{FF2B5EF4-FFF2-40B4-BE49-F238E27FC236}">
                <a16:creationId xmlns:a16="http://schemas.microsoft.com/office/drawing/2014/main" id="{7E46DC9E-6070-4C2B-83F0-79F1A8AAA4EF}"/>
              </a:ext>
            </a:extLst>
          </p:cNvPr>
          <p:cNvSpPr/>
          <p:nvPr/>
        </p:nvSpPr>
        <p:spPr>
          <a:xfrm>
            <a:off x="25896" y="908720"/>
            <a:ext cx="3262432" cy="523220"/>
          </a:xfrm>
          <a:prstGeom prst="rect">
            <a:avLst/>
          </a:prstGeom>
        </p:spPr>
        <p:txBody>
          <a:bodyPr wrap="none">
            <a:spAutoFit/>
          </a:bodyPr>
          <a:lstStyle/>
          <a:p>
            <a:pPr lvl="0" eaLnBrk="0" hangingPunct="0">
              <a:spcBef>
                <a:spcPct val="30000"/>
              </a:spcBef>
            </a:pPr>
            <a:r>
              <a:rPr lang="en-US" sz="2800" b="1" kern="0" dirty="0">
                <a:solidFill>
                  <a:srgbClr val="2A196F"/>
                </a:solidFill>
                <a:latin typeface="TUOS Blake"/>
              </a:rPr>
              <a:t>Internal methods:</a:t>
            </a:r>
          </a:p>
        </p:txBody>
      </p:sp>
      <p:sp>
        <p:nvSpPr>
          <p:cNvPr id="18" name="Rectangle 17">
            <a:extLst>
              <a:ext uri="{FF2B5EF4-FFF2-40B4-BE49-F238E27FC236}">
                <a16:creationId xmlns:a16="http://schemas.microsoft.com/office/drawing/2014/main" id="{371FCB79-2EB3-45BF-AAF5-9612B50A57E5}"/>
              </a:ext>
            </a:extLst>
          </p:cNvPr>
          <p:cNvSpPr/>
          <p:nvPr/>
        </p:nvSpPr>
        <p:spPr>
          <a:xfrm>
            <a:off x="0" y="4625653"/>
            <a:ext cx="4572000" cy="1902059"/>
          </a:xfrm>
          <a:prstGeom prst="rect">
            <a:avLst/>
          </a:prstGeom>
        </p:spPr>
        <p:txBody>
          <a:bodyPr wrap="square">
            <a:spAutoFit/>
          </a:bodyPr>
          <a:lstStyle/>
          <a:p>
            <a:pPr lvl="0" eaLnBrk="0" hangingPunct="0">
              <a:spcBef>
                <a:spcPct val="30000"/>
              </a:spcBef>
            </a:pPr>
            <a:r>
              <a:rPr lang="en-US" u="sng" kern="0" dirty="0">
                <a:solidFill>
                  <a:srgbClr val="2A196F"/>
                </a:solidFill>
                <a:effectLst>
                  <a:outerShdw blurRad="38100" dist="38100" dir="2700000" algn="tl">
                    <a:srgbClr val="000000">
                      <a:alpha val="43137"/>
                    </a:srgbClr>
                  </a:outerShdw>
                </a:effectLst>
                <a:latin typeface="TUOS Blake"/>
              </a:rPr>
              <a:t>(w)Silh2: Silhouette</a:t>
            </a:r>
          </a:p>
          <a:p>
            <a:pPr lvl="0" eaLnBrk="0" hangingPunct="0">
              <a:spcBef>
                <a:spcPct val="30000"/>
              </a:spcBef>
            </a:pPr>
            <a:r>
              <a:rPr lang="en-US" kern="0" dirty="0">
                <a:solidFill>
                  <a:srgbClr val="2A196F"/>
                </a:solidFill>
                <a:latin typeface="TUOS Blake"/>
              </a:rPr>
              <a:t>(w)</a:t>
            </a:r>
            <a:r>
              <a:rPr lang="en-US" kern="0" dirty="0" err="1">
                <a:solidFill>
                  <a:srgbClr val="2A196F"/>
                </a:solidFill>
                <a:latin typeface="TUOS Blake"/>
              </a:rPr>
              <a:t>DBi</a:t>
            </a:r>
            <a:r>
              <a:rPr lang="en-US" kern="0" dirty="0">
                <a:solidFill>
                  <a:srgbClr val="2A196F"/>
                </a:solidFill>
                <a:latin typeface="TUOS Blake"/>
              </a:rPr>
              <a:t>: Davies-Bouldin Index</a:t>
            </a:r>
          </a:p>
          <a:p>
            <a:pPr lvl="0" eaLnBrk="0" hangingPunct="0">
              <a:spcBef>
                <a:spcPct val="30000"/>
              </a:spcBef>
            </a:pPr>
            <a:r>
              <a:rPr lang="en-US" kern="0" dirty="0">
                <a:solidFill>
                  <a:srgbClr val="2A196F"/>
                </a:solidFill>
                <a:latin typeface="TUOS Blake"/>
              </a:rPr>
              <a:t>(w)</a:t>
            </a:r>
            <a:r>
              <a:rPr lang="en-US" kern="0" dirty="0" err="1">
                <a:solidFill>
                  <a:srgbClr val="2A196F"/>
                </a:solidFill>
                <a:latin typeface="TUOS Blake"/>
              </a:rPr>
              <a:t>BRi</a:t>
            </a:r>
            <a:r>
              <a:rPr lang="en-US" kern="0" dirty="0">
                <a:solidFill>
                  <a:srgbClr val="2A196F"/>
                </a:solidFill>
                <a:latin typeface="TUOS Blake"/>
              </a:rPr>
              <a:t>: Banfield-Raftery Index</a:t>
            </a:r>
          </a:p>
          <a:p>
            <a:pPr lvl="0" eaLnBrk="0" hangingPunct="0">
              <a:spcBef>
                <a:spcPct val="30000"/>
              </a:spcBef>
            </a:pPr>
            <a:r>
              <a:rPr lang="en-US" kern="0" dirty="0">
                <a:solidFill>
                  <a:srgbClr val="2A196F"/>
                </a:solidFill>
                <a:latin typeface="TUOS Blake"/>
              </a:rPr>
              <a:t>(w)Chi: </a:t>
            </a:r>
            <a:r>
              <a:rPr lang="en-US" kern="0" dirty="0" err="1">
                <a:solidFill>
                  <a:srgbClr val="2A196F"/>
                </a:solidFill>
                <a:latin typeface="TUOS Blake"/>
              </a:rPr>
              <a:t>Calinski-Harabasz</a:t>
            </a:r>
            <a:r>
              <a:rPr lang="en-US" kern="0" dirty="0">
                <a:solidFill>
                  <a:srgbClr val="2A196F"/>
                </a:solidFill>
                <a:latin typeface="TUOS Blake"/>
              </a:rPr>
              <a:t> Index</a:t>
            </a:r>
          </a:p>
        </p:txBody>
      </p:sp>
      <p:sp>
        <p:nvSpPr>
          <p:cNvPr id="21" name="Rectangle 20">
            <a:extLst>
              <a:ext uri="{FF2B5EF4-FFF2-40B4-BE49-F238E27FC236}">
                <a16:creationId xmlns:a16="http://schemas.microsoft.com/office/drawing/2014/main" id="{E55FF5F6-6916-4012-B2A1-F806A2E9BD1A}"/>
              </a:ext>
            </a:extLst>
          </p:cNvPr>
          <p:cNvSpPr/>
          <p:nvPr/>
        </p:nvSpPr>
        <p:spPr>
          <a:xfrm>
            <a:off x="4803838" y="908720"/>
            <a:ext cx="3334567" cy="523220"/>
          </a:xfrm>
          <a:prstGeom prst="rect">
            <a:avLst/>
          </a:prstGeom>
        </p:spPr>
        <p:txBody>
          <a:bodyPr wrap="none">
            <a:spAutoFit/>
          </a:bodyPr>
          <a:lstStyle/>
          <a:p>
            <a:pPr lvl="0" eaLnBrk="0" hangingPunct="0">
              <a:spcBef>
                <a:spcPct val="30000"/>
              </a:spcBef>
            </a:pPr>
            <a:r>
              <a:rPr lang="en-US" sz="2800" b="1" kern="0" dirty="0">
                <a:solidFill>
                  <a:srgbClr val="2A196F"/>
                </a:solidFill>
                <a:latin typeface="TUOS Blake"/>
              </a:rPr>
              <a:t>External methods:</a:t>
            </a:r>
          </a:p>
        </p:txBody>
      </p:sp>
      <p:sp>
        <p:nvSpPr>
          <p:cNvPr id="23" name="Rectangle 22">
            <a:extLst>
              <a:ext uri="{FF2B5EF4-FFF2-40B4-BE49-F238E27FC236}">
                <a16:creationId xmlns:a16="http://schemas.microsoft.com/office/drawing/2014/main" id="{2C06C1AE-C1FF-487E-A2D8-A0772DEB1F98}"/>
              </a:ext>
            </a:extLst>
          </p:cNvPr>
          <p:cNvSpPr/>
          <p:nvPr/>
        </p:nvSpPr>
        <p:spPr>
          <a:xfrm>
            <a:off x="4803838" y="1370385"/>
            <a:ext cx="1630288" cy="3342453"/>
          </a:xfrm>
          <a:prstGeom prst="rect">
            <a:avLst/>
          </a:prstGeom>
        </p:spPr>
        <p:txBody>
          <a:bodyPr wrap="square">
            <a:spAutoFit/>
          </a:bodyPr>
          <a:lstStyle/>
          <a:p>
            <a:pPr lvl="0" eaLnBrk="0" hangingPunct="0">
              <a:spcBef>
                <a:spcPct val="30000"/>
              </a:spcBef>
            </a:pPr>
            <a:r>
              <a:rPr lang="en-US" u="sng" kern="0" dirty="0">
                <a:solidFill>
                  <a:srgbClr val="2A196F"/>
                </a:solidFill>
                <a:effectLst>
                  <a:outerShdw blurRad="38100" dist="38100" dir="2700000" algn="tl">
                    <a:srgbClr val="000000">
                      <a:alpha val="43137"/>
                    </a:srgbClr>
                  </a:outerShdw>
                </a:effectLst>
                <a:latin typeface="TUOS Blake"/>
              </a:rPr>
              <a:t>purity</a:t>
            </a:r>
          </a:p>
          <a:p>
            <a:pPr lvl="0" eaLnBrk="0" hangingPunct="0">
              <a:spcBef>
                <a:spcPct val="30000"/>
              </a:spcBef>
            </a:pPr>
            <a:r>
              <a:rPr lang="en-US" kern="0" dirty="0">
                <a:solidFill>
                  <a:srgbClr val="2A196F"/>
                </a:solidFill>
                <a:latin typeface="TUOS Blake"/>
              </a:rPr>
              <a:t>entropy</a:t>
            </a:r>
          </a:p>
          <a:p>
            <a:pPr lvl="0" eaLnBrk="0" hangingPunct="0">
              <a:spcBef>
                <a:spcPct val="30000"/>
              </a:spcBef>
            </a:pPr>
            <a:r>
              <a:rPr lang="en-US" kern="0" dirty="0">
                <a:solidFill>
                  <a:srgbClr val="2A196F"/>
                </a:solidFill>
                <a:latin typeface="TUOS Blake"/>
              </a:rPr>
              <a:t>F-score</a:t>
            </a:r>
          </a:p>
          <a:p>
            <a:pPr lvl="0" eaLnBrk="0" hangingPunct="0">
              <a:spcBef>
                <a:spcPct val="30000"/>
              </a:spcBef>
            </a:pPr>
            <a:r>
              <a:rPr lang="en-US" kern="0" dirty="0">
                <a:solidFill>
                  <a:srgbClr val="2A196F"/>
                </a:solidFill>
                <a:latin typeface="TUOS Blake"/>
              </a:rPr>
              <a:t>Accuracy</a:t>
            </a:r>
          </a:p>
          <a:p>
            <a:pPr lvl="0" eaLnBrk="0" hangingPunct="0">
              <a:spcBef>
                <a:spcPct val="30000"/>
              </a:spcBef>
            </a:pPr>
            <a:r>
              <a:rPr lang="en-US" kern="0" dirty="0">
                <a:solidFill>
                  <a:srgbClr val="2A196F"/>
                </a:solidFill>
                <a:latin typeface="TUOS Blake"/>
              </a:rPr>
              <a:t>Recall</a:t>
            </a:r>
          </a:p>
          <a:p>
            <a:pPr lvl="0" eaLnBrk="0" hangingPunct="0">
              <a:spcBef>
                <a:spcPct val="30000"/>
              </a:spcBef>
            </a:pPr>
            <a:r>
              <a:rPr lang="en-US" kern="0" dirty="0">
                <a:solidFill>
                  <a:srgbClr val="2A196F"/>
                </a:solidFill>
                <a:latin typeface="TUOS Blake"/>
              </a:rPr>
              <a:t>Specificity</a:t>
            </a:r>
          </a:p>
          <a:p>
            <a:pPr lvl="0" eaLnBrk="0" hangingPunct="0">
              <a:spcBef>
                <a:spcPct val="30000"/>
              </a:spcBef>
            </a:pPr>
            <a:r>
              <a:rPr lang="en-US" kern="0" dirty="0">
                <a:solidFill>
                  <a:srgbClr val="2A196F"/>
                </a:solidFill>
                <a:latin typeface="TUOS Blake"/>
              </a:rPr>
              <a:t>Precision</a:t>
            </a:r>
          </a:p>
        </p:txBody>
      </p:sp>
      <p:sp>
        <p:nvSpPr>
          <p:cNvPr id="26" name="Rectangle 25">
            <a:extLst>
              <a:ext uri="{FF2B5EF4-FFF2-40B4-BE49-F238E27FC236}">
                <a16:creationId xmlns:a16="http://schemas.microsoft.com/office/drawing/2014/main" id="{9E49591F-6387-4049-9700-191CCF7D444F}"/>
              </a:ext>
            </a:extLst>
          </p:cNvPr>
          <p:cNvSpPr/>
          <p:nvPr/>
        </p:nvSpPr>
        <p:spPr>
          <a:xfrm>
            <a:off x="4803838" y="5103416"/>
            <a:ext cx="4315605" cy="1421928"/>
          </a:xfrm>
          <a:prstGeom prst="rect">
            <a:avLst/>
          </a:prstGeom>
        </p:spPr>
        <p:txBody>
          <a:bodyPr wrap="none">
            <a:spAutoFit/>
          </a:bodyPr>
          <a:lstStyle/>
          <a:p>
            <a:pPr lvl="0" eaLnBrk="0" hangingPunct="0">
              <a:spcBef>
                <a:spcPct val="30000"/>
              </a:spcBef>
            </a:pPr>
            <a:r>
              <a:rPr lang="en-US" b="1" kern="0" dirty="0">
                <a:solidFill>
                  <a:srgbClr val="2A196F"/>
                </a:solidFill>
                <a:latin typeface="TUOS Blake"/>
              </a:rPr>
              <a:t>Centroids: </a:t>
            </a:r>
          </a:p>
          <a:p>
            <a:pPr lvl="0" eaLnBrk="0" hangingPunct="0">
              <a:spcBef>
                <a:spcPct val="30000"/>
              </a:spcBef>
            </a:pPr>
            <a:r>
              <a:rPr lang="en-US" kern="0" dirty="0">
                <a:solidFill>
                  <a:srgbClr val="2A196F"/>
                </a:solidFill>
                <a:latin typeface="TUOS Blake"/>
              </a:rPr>
              <a:t>A GUI for visualizing initial and </a:t>
            </a:r>
          </a:p>
          <a:p>
            <a:pPr lvl="0" eaLnBrk="0" hangingPunct="0">
              <a:spcBef>
                <a:spcPct val="30000"/>
              </a:spcBef>
            </a:pPr>
            <a:r>
              <a:rPr lang="en-US" kern="0" dirty="0">
                <a:solidFill>
                  <a:srgbClr val="2A196F"/>
                </a:solidFill>
                <a:latin typeface="TUOS Blake"/>
              </a:rPr>
              <a:t>final centroids locations.</a:t>
            </a:r>
          </a:p>
        </p:txBody>
      </p:sp>
      <p:sp>
        <p:nvSpPr>
          <p:cNvPr id="28" name="TextBox 27">
            <a:extLst>
              <a:ext uri="{FF2B5EF4-FFF2-40B4-BE49-F238E27FC236}">
                <a16:creationId xmlns:a16="http://schemas.microsoft.com/office/drawing/2014/main" id="{BBAC81BB-EAA7-4E77-9576-497077D7E97A}"/>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Tree>
    <p:extLst>
      <p:ext uri="{BB962C8B-B14F-4D97-AF65-F5344CB8AC3E}">
        <p14:creationId xmlns:p14="http://schemas.microsoft.com/office/powerpoint/2010/main" val="21019429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62</a:t>
            </a:fld>
            <a:endParaRPr lang="en-GB" altLang="en-US"/>
          </a:p>
        </p:txBody>
      </p:sp>
      <p:sp>
        <p:nvSpPr>
          <p:cNvPr id="28" name="TextBox 27">
            <a:extLst>
              <a:ext uri="{FF2B5EF4-FFF2-40B4-BE49-F238E27FC236}">
                <a16:creationId xmlns:a16="http://schemas.microsoft.com/office/drawing/2014/main" id="{BBAC81BB-EAA7-4E77-9576-497077D7E97A}"/>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0" name="Slide Number Placeholder 5">
            <a:extLst>
              <a:ext uri="{FF2B5EF4-FFF2-40B4-BE49-F238E27FC236}">
                <a16:creationId xmlns:a16="http://schemas.microsoft.com/office/drawing/2014/main" id="{D99AA70A-5511-4EEE-B2F1-FD696F855367}"/>
              </a:ext>
            </a:extLst>
          </p:cNvPr>
          <p:cNvSpPr txBox="1">
            <a:spLocks/>
          </p:cNvSpPr>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0"/>
              </a:spcBef>
              <a:spcAft>
                <a:spcPct val="0"/>
              </a:spcAft>
              <a:defRPr sz="1800" kern="1200">
                <a:solidFill>
                  <a:srgbClr val="2A196F"/>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a:lstStyle>
          <a:p>
            <a:fld id="{22230EF6-6C13-413D-A541-8FA2732E8850}" type="slidenum">
              <a:rPr lang="en-GB" altLang="en-US" smtClean="0"/>
              <a:pPr/>
              <a:t>62</a:t>
            </a:fld>
            <a:endParaRPr lang="en-GB" altLang="en-US"/>
          </a:p>
        </p:txBody>
      </p:sp>
      <p:sp>
        <p:nvSpPr>
          <p:cNvPr id="11" name="TextBox 10">
            <a:extLst>
              <a:ext uri="{FF2B5EF4-FFF2-40B4-BE49-F238E27FC236}">
                <a16:creationId xmlns:a16="http://schemas.microsoft.com/office/drawing/2014/main" id="{50147B84-E5F8-4BFE-AC43-A6755348B32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2" name="Title 1">
            <a:extLst>
              <a:ext uri="{FF2B5EF4-FFF2-40B4-BE49-F238E27FC236}">
                <a16:creationId xmlns:a16="http://schemas.microsoft.com/office/drawing/2014/main" id="{32283582-2600-43EE-A7B8-B25957D57293}"/>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Project Part A</a:t>
            </a:r>
          </a:p>
        </p:txBody>
      </p:sp>
      <p:sp>
        <p:nvSpPr>
          <p:cNvPr id="13" name="Rectangle 12">
            <a:extLst>
              <a:ext uri="{FF2B5EF4-FFF2-40B4-BE49-F238E27FC236}">
                <a16:creationId xmlns:a16="http://schemas.microsoft.com/office/drawing/2014/main" id="{27549CD3-9719-43BC-B77A-E1E8DDA0FCCF}"/>
              </a:ext>
            </a:extLst>
          </p:cNvPr>
          <p:cNvSpPr/>
          <p:nvPr/>
        </p:nvSpPr>
        <p:spPr>
          <a:xfrm>
            <a:off x="107504" y="3140968"/>
            <a:ext cx="8856984" cy="1569660"/>
          </a:xfrm>
          <a:prstGeom prst="rect">
            <a:avLst/>
          </a:prstGeom>
        </p:spPr>
        <p:txBody>
          <a:bodyPr wrap="square">
            <a:spAutoFit/>
          </a:bodyPr>
          <a:lstStyle/>
          <a:p>
            <a:pPr marL="457200" indent="-457200">
              <a:buFont typeface="+mj-lt"/>
              <a:buAutoNum type="arabicPeriod"/>
            </a:pPr>
            <a:r>
              <a:rPr lang="en-US" dirty="0">
                <a:solidFill>
                  <a:srgbClr val="2A196F"/>
                </a:solidFill>
                <a:latin typeface="TUOS Blake"/>
              </a:rPr>
              <a:t>Compare the performance of simple and sophisticated methods for the same algorithm.</a:t>
            </a:r>
          </a:p>
          <a:p>
            <a:pPr marL="457200" indent="-457200">
              <a:buFont typeface="+mj-lt"/>
              <a:buAutoNum type="arabicPeriod"/>
            </a:pPr>
            <a:r>
              <a:rPr lang="en-US" dirty="0">
                <a:solidFill>
                  <a:srgbClr val="2A196F"/>
                </a:solidFill>
                <a:latin typeface="TUOS Blake"/>
              </a:rPr>
              <a:t>Hypothesis: deterministic methods can improve the on </a:t>
            </a:r>
            <a:r>
              <a:rPr lang="en-US">
                <a:solidFill>
                  <a:srgbClr val="2A196F"/>
                </a:solidFill>
                <a:latin typeface="TUOS Blake"/>
              </a:rPr>
              <a:t>average the clustering </a:t>
            </a:r>
            <a:r>
              <a:rPr lang="en-US" dirty="0">
                <a:solidFill>
                  <a:srgbClr val="2A196F"/>
                </a:solidFill>
                <a:latin typeface="TUOS Blake"/>
              </a:rPr>
              <a:t>performance.</a:t>
            </a:r>
          </a:p>
        </p:txBody>
      </p:sp>
      <p:sp>
        <p:nvSpPr>
          <p:cNvPr id="15" name="Rectangle 14">
            <a:extLst>
              <a:ext uri="{FF2B5EF4-FFF2-40B4-BE49-F238E27FC236}">
                <a16:creationId xmlns:a16="http://schemas.microsoft.com/office/drawing/2014/main" id="{4396597F-8583-40DB-A57C-B3881C271170}"/>
              </a:ext>
            </a:extLst>
          </p:cNvPr>
          <p:cNvSpPr/>
          <p:nvPr/>
        </p:nvSpPr>
        <p:spPr>
          <a:xfrm>
            <a:off x="34953" y="1589891"/>
            <a:ext cx="8728287" cy="1200329"/>
          </a:xfrm>
          <a:prstGeom prst="rect">
            <a:avLst/>
          </a:prstGeom>
        </p:spPr>
        <p:txBody>
          <a:bodyPr wrap="none">
            <a:spAutoFit/>
          </a:bodyPr>
          <a:lstStyle/>
          <a:p>
            <a:r>
              <a:rPr lang="en-US" b="1" dirty="0">
                <a:solidFill>
                  <a:srgbClr val="2A196F"/>
                </a:solidFill>
                <a:latin typeface="TUOS Blake"/>
              </a:rPr>
              <a:t>Aim: </a:t>
            </a:r>
            <a:r>
              <a:rPr lang="en-US" dirty="0">
                <a:solidFill>
                  <a:srgbClr val="2A196F"/>
                </a:solidFill>
                <a:latin typeface="TUOS Blake"/>
              </a:rPr>
              <a:t>Study the effect of different initialization techniques on</a:t>
            </a:r>
          </a:p>
          <a:p>
            <a:r>
              <a:rPr lang="en-US" dirty="0">
                <a:solidFill>
                  <a:srgbClr val="2A196F"/>
                </a:solidFill>
                <a:latin typeface="TUOS Blake"/>
              </a:rPr>
              <a:t>various clustering algorithms (Lloyd’s K-Means and K-Medians).</a:t>
            </a:r>
          </a:p>
          <a:p>
            <a:r>
              <a:rPr lang="en-US" dirty="0">
                <a:solidFill>
                  <a:srgbClr val="2A196F"/>
                </a:solidFill>
                <a:latin typeface="TUOS Blake"/>
              </a:rPr>
              <a:t>See Vouros et al. (2019) </a:t>
            </a:r>
            <a:r>
              <a:rPr lang="en-US" dirty="0">
                <a:hlinkClick r:id="rId2"/>
              </a:rPr>
              <a:t>https://arxiv.org/abs/1908.09946</a:t>
            </a:r>
            <a:r>
              <a:rPr lang="en-US" dirty="0">
                <a:solidFill>
                  <a:srgbClr val="2A196F"/>
                </a:solidFill>
                <a:latin typeface="TUOS Blake"/>
              </a:rPr>
              <a:t>. </a:t>
            </a:r>
          </a:p>
        </p:txBody>
      </p:sp>
      <p:sp>
        <p:nvSpPr>
          <p:cNvPr id="16" name="Rectangle 15">
            <a:extLst>
              <a:ext uri="{FF2B5EF4-FFF2-40B4-BE49-F238E27FC236}">
                <a16:creationId xmlns:a16="http://schemas.microsoft.com/office/drawing/2014/main" id="{AC371E7D-30A2-4A18-AF84-84F6AA39ACCF}"/>
              </a:ext>
            </a:extLst>
          </p:cNvPr>
          <p:cNvSpPr/>
          <p:nvPr/>
        </p:nvSpPr>
        <p:spPr>
          <a:xfrm>
            <a:off x="14808" y="6228601"/>
            <a:ext cx="6861448" cy="584775"/>
          </a:xfrm>
          <a:prstGeom prst="rect">
            <a:avLst/>
          </a:prstGeom>
        </p:spPr>
        <p:txBody>
          <a:bodyPr wrap="square">
            <a:spAutoFit/>
          </a:bodyPr>
          <a:lstStyle/>
          <a:p>
            <a:r>
              <a:rPr lang="en-US" sz="1600" b="1" i="1" dirty="0" err="1">
                <a:solidFill>
                  <a:srgbClr val="2A196F"/>
                </a:solidFill>
                <a:latin typeface="TUOS Blake"/>
              </a:rPr>
              <a:t>ClusteringWorkplace</a:t>
            </a:r>
            <a:r>
              <a:rPr lang="en-US" sz="1600" i="1" dirty="0">
                <a:solidFill>
                  <a:srgbClr val="2A196F"/>
                </a:solidFill>
                <a:latin typeface="TUOS Blake"/>
              </a:rPr>
              <a:t> is an active project and will be updated constantly.</a:t>
            </a:r>
          </a:p>
          <a:p>
            <a:r>
              <a:rPr lang="en-US" sz="1600" dirty="0">
                <a:latin typeface="TUOS Blake (Body)"/>
                <a:hlinkClick r:id="rId3"/>
              </a:rPr>
              <a:t>https://github.com/avouros/clustering-workplace</a:t>
            </a:r>
            <a:endParaRPr lang="en-US" sz="1600" dirty="0">
              <a:latin typeface="TUOS Blake (Body)"/>
            </a:endParaRPr>
          </a:p>
        </p:txBody>
      </p:sp>
    </p:spTree>
    <p:extLst>
      <p:ext uri="{BB962C8B-B14F-4D97-AF65-F5344CB8AC3E}">
        <p14:creationId xmlns:p14="http://schemas.microsoft.com/office/powerpoint/2010/main" val="22077310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63</a:t>
            </a:fld>
            <a:endParaRPr lang="en-GB" altLang="en-US"/>
          </a:p>
        </p:txBody>
      </p:sp>
      <p:sp>
        <p:nvSpPr>
          <p:cNvPr id="28" name="TextBox 27">
            <a:extLst>
              <a:ext uri="{FF2B5EF4-FFF2-40B4-BE49-F238E27FC236}">
                <a16:creationId xmlns:a16="http://schemas.microsoft.com/office/drawing/2014/main" id="{BBAC81BB-EAA7-4E77-9576-497077D7E97A}"/>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0" name="Slide Number Placeholder 5">
            <a:extLst>
              <a:ext uri="{FF2B5EF4-FFF2-40B4-BE49-F238E27FC236}">
                <a16:creationId xmlns:a16="http://schemas.microsoft.com/office/drawing/2014/main" id="{D99AA70A-5511-4EEE-B2F1-FD696F855367}"/>
              </a:ext>
            </a:extLst>
          </p:cNvPr>
          <p:cNvSpPr txBox="1">
            <a:spLocks/>
          </p:cNvSpPr>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0"/>
              </a:spcBef>
              <a:spcAft>
                <a:spcPct val="0"/>
              </a:spcAft>
              <a:defRPr sz="1800" kern="1200">
                <a:solidFill>
                  <a:srgbClr val="2A196F"/>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a:lstStyle>
          <a:p>
            <a:fld id="{22230EF6-6C13-413D-A541-8FA2732E8850}" type="slidenum">
              <a:rPr lang="en-GB" altLang="en-US" smtClean="0"/>
              <a:pPr/>
              <a:t>63</a:t>
            </a:fld>
            <a:endParaRPr lang="en-GB" altLang="en-US"/>
          </a:p>
        </p:txBody>
      </p:sp>
      <p:sp>
        <p:nvSpPr>
          <p:cNvPr id="11" name="TextBox 10">
            <a:extLst>
              <a:ext uri="{FF2B5EF4-FFF2-40B4-BE49-F238E27FC236}">
                <a16:creationId xmlns:a16="http://schemas.microsoft.com/office/drawing/2014/main" id="{50147B84-E5F8-4BFE-AC43-A6755348B32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2" name="Title 1">
            <a:extLst>
              <a:ext uri="{FF2B5EF4-FFF2-40B4-BE49-F238E27FC236}">
                <a16:creationId xmlns:a16="http://schemas.microsoft.com/office/drawing/2014/main" id="{32283582-2600-43EE-A7B8-B25957D57293}"/>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Project Part A</a:t>
            </a:r>
          </a:p>
        </p:txBody>
      </p:sp>
      <p:sp>
        <p:nvSpPr>
          <p:cNvPr id="13" name="Rectangle 12">
            <a:extLst>
              <a:ext uri="{FF2B5EF4-FFF2-40B4-BE49-F238E27FC236}">
                <a16:creationId xmlns:a16="http://schemas.microsoft.com/office/drawing/2014/main" id="{27549CD3-9719-43BC-B77A-E1E8DDA0FCCF}"/>
              </a:ext>
            </a:extLst>
          </p:cNvPr>
          <p:cNvSpPr/>
          <p:nvPr/>
        </p:nvSpPr>
        <p:spPr>
          <a:xfrm>
            <a:off x="107504" y="1844824"/>
            <a:ext cx="9030038" cy="3046988"/>
          </a:xfrm>
          <a:prstGeom prst="rect">
            <a:avLst/>
          </a:prstGeom>
        </p:spPr>
        <p:txBody>
          <a:bodyPr wrap="square">
            <a:spAutoFit/>
          </a:bodyPr>
          <a:lstStyle/>
          <a:p>
            <a:pPr marL="457200" indent="-457200">
              <a:buFont typeface="+mj-lt"/>
              <a:buAutoNum type="arabicPeriod"/>
            </a:pPr>
            <a:r>
              <a:rPr lang="en-US" dirty="0">
                <a:solidFill>
                  <a:srgbClr val="2A196F"/>
                </a:solidFill>
                <a:latin typeface="TUOS Blake"/>
              </a:rPr>
              <a:t>For each one of the Yan and Ye, Gap (exclude Gap 1) and Mixed models…</a:t>
            </a:r>
          </a:p>
          <a:p>
            <a:pPr marL="457200" indent="-457200">
              <a:buFont typeface="+mj-lt"/>
              <a:buAutoNum type="arabicPeriod"/>
            </a:pPr>
            <a:r>
              <a:rPr lang="en-US" dirty="0">
                <a:solidFill>
                  <a:srgbClr val="2A196F"/>
                </a:solidFill>
                <a:latin typeface="TUOS Blake"/>
              </a:rPr>
              <a:t>Select a clustering algorithm, K-Means (Lloyds) </a:t>
            </a:r>
            <a:r>
              <a:rPr lang="en-US" i="1" dirty="0">
                <a:solidFill>
                  <a:srgbClr val="2A196F"/>
                </a:solidFill>
                <a:latin typeface="TUOS Blake"/>
              </a:rPr>
              <a:t>or</a:t>
            </a:r>
            <a:r>
              <a:rPr lang="en-US" dirty="0">
                <a:solidFill>
                  <a:srgbClr val="2A196F"/>
                </a:solidFill>
                <a:latin typeface="TUOS Blake"/>
              </a:rPr>
              <a:t> K-Medians.</a:t>
            </a:r>
          </a:p>
          <a:p>
            <a:pPr marL="457200" indent="-457200">
              <a:buFont typeface="+mj-lt"/>
              <a:buAutoNum type="arabicPeriod"/>
            </a:pPr>
            <a:r>
              <a:rPr lang="en-US" dirty="0">
                <a:solidFill>
                  <a:srgbClr val="2A196F"/>
                </a:solidFill>
                <a:latin typeface="TUOS Blake"/>
              </a:rPr>
              <a:t>Test </a:t>
            </a:r>
            <a:r>
              <a:rPr lang="en-US" i="1" dirty="0">
                <a:solidFill>
                  <a:srgbClr val="2A196F"/>
                </a:solidFill>
                <a:latin typeface="TUOS Blake"/>
              </a:rPr>
              <a:t>either</a:t>
            </a:r>
            <a:r>
              <a:rPr lang="en-US" dirty="0">
                <a:solidFill>
                  <a:srgbClr val="2A196F"/>
                </a:solidFill>
                <a:latin typeface="TUOS Blake"/>
              </a:rPr>
              <a:t> the K-Means++ and Density K-Means++ </a:t>
            </a:r>
            <a:r>
              <a:rPr lang="en-US" i="1" dirty="0">
                <a:solidFill>
                  <a:srgbClr val="2A196F"/>
                </a:solidFill>
                <a:latin typeface="TUOS Blake"/>
              </a:rPr>
              <a:t>or</a:t>
            </a:r>
            <a:r>
              <a:rPr lang="en-US" dirty="0">
                <a:solidFill>
                  <a:srgbClr val="2A196F"/>
                </a:solidFill>
                <a:latin typeface="TUOS Blake"/>
              </a:rPr>
              <a:t> the ROBIN and Density K-Means++ initialization methods.</a:t>
            </a:r>
          </a:p>
          <a:p>
            <a:pPr marL="457200" indent="-457200">
              <a:buFont typeface="+mj-lt"/>
              <a:buAutoNum type="arabicPeriod"/>
            </a:pPr>
            <a:r>
              <a:rPr lang="en-US" dirty="0">
                <a:solidFill>
                  <a:srgbClr val="2A196F"/>
                </a:solidFill>
                <a:latin typeface="TUOS Blake"/>
              </a:rPr>
              <a:t>Obtain the clustering (external) performance using </a:t>
            </a:r>
            <a:r>
              <a:rPr lang="en-US" i="1" dirty="0">
                <a:solidFill>
                  <a:srgbClr val="2A196F"/>
                </a:solidFill>
                <a:latin typeface="TUOS Blake"/>
              </a:rPr>
              <a:t>either</a:t>
            </a:r>
            <a:r>
              <a:rPr lang="en-US" dirty="0">
                <a:solidFill>
                  <a:srgbClr val="2A196F"/>
                </a:solidFill>
                <a:latin typeface="TUOS Blake"/>
              </a:rPr>
              <a:t> the purity index </a:t>
            </a:r>
            <a:r>
              <a:rPr lang="en-US" i="1" dirty="0">
                <a:solidFill>
                  <a:srgbClr val="2A196F"/>
                </a:solidFill>
                <a:latin typeface="TUOS Blake"/>
              </a:rPr>
              <a:t>or</a:t>
            </a:r>
            <a:r>
              <a:rPr lang="en-US" dirty="0">
                <a:solidFill>
                  <a:srgbClr val="2A196F"/>
                </a:solidFill>
                <a:latin typeface="TUOS Blake"/>
              </a:rPr>
              <a:t> the F-score index and use it to compare your two initialization methods.</a:t>
            </a:r>
          </a:p>
        </p:txBody>
      </p:sp>
    </p:spTree>
    <p:extLst>
      <p:ext uri="{BB962C8B-B14F-4D97-AF65-F5344CB8AC3E}">
        <p14:creationId xmlns:p14="http://schemas.microsoft.com/office/powerpoint/2010/main" val="38584828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64</a:t>
            </a:fld>
            <a:endParaRPr lang="en-GB" altLang="en-US"/>
          </a:p>
        </p:txBody>
      </p:sp>
      <p:sp>
        <p:nvSpPr>
          <p:cNvPr id="28" name="TextBox 27">
            <a:extLst>
              <a:ext uri="{FF2B5EF4-FFF2-40B4-BE49-F238E27FC236}">
                <a16:creationId xmlns:a16="http://schemas.microsoft.com/office/drawing/2014/main" id="{BBAC81BB-EAA7-4E77-9576-497077D7E97A}"/>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0" name="Slide Number Placeholder 5">
            <a:extLst>
              <a:ext uri="{FF2B5EF4-FFF2-40B4-BE49-F238E27FC236}">
                <a16:creationId xmlns:a16="http://schemas.microsoft.com/office/drawing/2014/main" id="{D99AA70A-5511-4EEE-B2F1-FD696F855367}"/>
              </a:ext>
            </a:extLst>
          </p:cNvPr>
          <p:cNvSpPr txBox="1">
            <a:spLocks/>
          </p:cNvSpPr>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0"/>
              </a:spcBef>
              <a:spcAft>
                <a:spcPct val="0"/>
              </a:spcAft>
              <a:defRPr sz="1800" kern="1200">
                <a:solidFill>
                  <a:srgbClr val="2A196F"/>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a:lstStyle>
          <a:p>
            <a:fld id="{22230EF6-6C13-413D-A541-8FA2732E8850}" type="slidenum">
              <a:rPr lang="en-GB" altLang="en-US" smtClean="0"/>
              <a:pPr/>
              <a:t>64</a:t>
            </a:fld>
            <a:endParaRPr lang="en-GB" altLang="en-US"/>
          </a:p>
        </p:txBody>
      </p:sp>
      <p:sp>
        <p:nvSpPr>
          <p:cNvPr id="11" name="TextBox 10">
            <a:extLst>
              <a:ext uri="{FF2B5EF4-FFF2-40B4-BE49-F238E27FC236}">
                <a16:creationId xmlns:a16="http://schemas.microsoft.com/office/drawing/2014/main" id="{50147B84-E5F8-4BFE-AC43-A6755348B32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2" name="Title 1">
            <a:extLst>
              <a:ext uri="{FF2B5EF4-FFF2-40B4-BE49-F238E27FC236}">
                <a16:creationId xmlns:a16="http://schemas.microsoft.com/office/drawing/2014/main" id="{32283582-2600-43EE-A7B8-B25957D57293}"/>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Project Part A</a:t>
            </a:r>
          </a:p>
        </p:txBody>
      </p:sp>
      <p:pic>
        <p:nvPicPr>
          <p:cNvPr id="3" name="Picture 2">
            <a:extLst>
              <a:ext uri="{FF2B5EF4-FFF2-40B4-BE49-F238E27FC236}">
                <a16:creationId xmlns:a16="http://schemas.microsoft.com/office/drawing/2014/main" id="{2764567C-D5B9-443F-B9E7-E9F10587615F}"/>
              </a:ext>
            </a:extLst>
          </p:cNvPr>
          <p:cNvPicPr>
            <a:picLocks noChangeAspect="1"/>
          </p:cNvPicPr>
          <p:nvPr/>
        </p:nvPicPr>
        <p:blipFill>
          <a:blip r:embed="rId2"/>
          <a:stretch>
            <a:fillRect/>
          </a:stretch>
        </p:blipFill>
        <p:spPr>
          <a:xfrm>
            <a:off x="107504" y="1847186"/>
            <a:ext cx="5044357" cy="3999998"/>
          </a:xfrm>
          <a:prstGeom prst="rect">
            <a:avLst/>
          </a:prstGeom>
        </p:spPr>
      </p:pic>
      <p:cxnSp>
        <p:nvCxnSpPr>
          <p:cNvPr id="5" name="Straight Arrow Connector 4">
            <a:extLst>
              <a:ext uri="{FF2B5EF4-FFF2-40B4-BE49-F238E27FC236}">
                <a16:creationId xmlns:a16="http://schemas.microsoft.com/office/drawing/2014/main" id="{EA86A175-1A26-464D-BC40-CA47E03CD559}"/>
              </a:ext>
            </a:extLst>
          </p:cNvPr>
          <p:cNvCxnSpPr>
            <a:cxnSpLocks/>
          </p:cNvCxnSpPr>
          <p:nvPr/>
        </p:nvCxnSpPr>
        <p:spPr bwMode="auto">
          <a:xfrm flipH="1">
            <a:off x="611560" y="2060848"/>
            <a:ext cx="792088"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7" name="Rectangle 6">
            <a:extLst>
              <a:ext uri="{FF2B5EF4-FFF2-40B4-BE49-F238E27FC236}">
                <a16:creationId xmlns:a16="http://schemas.microsoft.com/office/drawing/2014/main" id="{0C7C1C52-4781-4FCD-AEFC-021EBBFAF994}"/>
              </a:ext>
            </a:extLst>
          </p:cNvPr>
          <p:cNvSpPr/>
          <p:nvPr/>
        </p:nvSpPr>
        <p:spPr bwMode="auto">
          <a:xfrm>
            <a:off x="107504" y="1988840"/>
            <a:ext cx="504056" cy="18519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9" name="Rectangle 8">
            <a:extLst>
              <a:ext uri="{FF2B5EF4-FFF2-40B4-BE49-F238E27FC236}">
                <a16:creationId xmlns:a16="http://schemas.microsoft.com/office/drawing/2014/main" id="{A5776D2A-0A0A-490A-B8F8-FE6D6078BBB7}"/>
              </a:ext>
            </a:extLst>
          </p:cNvPr>
          <p:cNvSpPr/>
          <p:nvPr/>
        </p:nvSpPr>
        <p:spPr>
          <a:xfrm>
            <a:off x="1362872" y="1847186"/>
            <a:ext cx="1935145" cy="353943"/>
          </a:xfrm>
          <a:prstGeom prst="rect">
            <a:avLst/>
          </a:prstGeom>
        </p:spPr>
        <p:txBody>
          <a:bodyPr wrap="none">
            <a:spAutoFit/>
          </a:bodyPr>
          <a:lstStyle/>
          <a:p>
            <a:r>
              <a:rPr lang="en-US" sz="1700" kern="0" dirty="0">
                <a:solidFill>
                  <a:srgbClr val="FF0000"/>
                </a:solidFill>
                <a:latin typeface="Arial" panose="020B0604020202020204" pitchFamily="34" charset="0"/>
                <a:cs typeface="Arial" panose="020B0604020202020204" pitchFamily="34" charset="0"/>
              </a:rPr>
              <a:t>available datasets</a:t>
            </a:r>
            <a:endParaRPr lang="en-US" sz="1700" dirty="0">
              <a:solidFill>
                <a:srgbClr val="FF0000"/>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8CFA62E3-A441-4A4F-81BF-E9F0CAD86028}"/>
              </a:ext>
            </a:extLst>
          </p:cNvPr>
          <p:cNvSpPr/>
          <p:nvPr/>
        </p:nvSpPr>
        <p:spPr>
          <a:xfrm>
            <a:off x="5184068" y="1426455"/>
            <a:ext cx="3135795" cy="353943"/>
          </a:xfrm>
          <a:prstGeom prst="rect">
            <a:avLst/>
          </a:prstGeom>
        </p:spPr>
        <p:txBody>
          <a:bodyPr wrap="none">
            <a:spAutoFit/>
          </a:bodyPr>
          <a:lstStyle/>
          <a:p>
            <a:r>
              <a:rPr lang="en-US" sz="1700" kern="0" dirty="0">
                <a:solidFill>
                  <a:srgbClr val="FF0000"/>
                </a:solidFill>
                <a:latin typeface="Arial" panose="020B0604020202020204" pitchFamily="34" charset="0"/>
                <a:cs typeface="Arial" panose="020B0604020202020204" pitchFamily="34" charset="0"/>
              </a:rPr>
              <a:t>available initialization methods</a:t>
            </a:r>
            <a:endParaRPr lang="en-US" sz="1700" dirty="0">
              <a:solidFill>
                <a:srgbClr val="FF0000"/>
              </a:solidFill>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75DD8A6C-0980-43BD-9494-0C8764B934E6}"/>
              </a:ext>
            </a:extLst>
          </p:cNvPr>
          <p:cNvCxnSpPr>
            <a:cxnSpLocks/>
          </p:cNvCxnSpPr>
          <p:nvPr/>
        </p:nvCxnSpPr>
        <p:spPr bwMode="auto">
          <a:xfrm flipH="1">
            <a:off x="4932040" y="1772816"/>
            <a:ext cx="504056" cy="183099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50AA92D3-4B38-42D6-9D95-25B2B5E599D8}"/>
              </a:ext>
            </a:extLst>
          </p:cNvPr>
          <p:cNvCxnSpPr>
            <a:cxnSpLocks/>
          </p:cNvCxnSpPr>
          <p:nvPr/>
        </p:nvCxnSpPr>
        <p:spPr bwMode="auto">
          <a:xfrm flipH="1">
            <a:off x="3510667" y="4202239"/>
            <a:ext cx="1641194" cy="15140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3" name="Rectangle 22">
            <a:extLst>
              <a:ext uri="{FF2B5EF4-FFF2-40B4-BE49-F238E27FC236}">
                <a16:creationId xmlns:a16="http://schemas.microsoft.com/office/drawing/2014/main" id="{88BA8A30-FEC0-4148-B604-2D778A2B2E9A}"/>
              </a:ext>
            </a:extLst>
          </p:cNvPr>
          <p:cNvSpPr/>
          <p:nvPr/>
        </p:nvSpPr>
        <p:spPr>
          <a:xfrm>
            <a:off x="5237528" y="2582249"/>
            <a:ext cx="3110147" cy="353943"/>
          </a:xfrm>
          <a:prstGeom prst="rect">
            <a:avLst/>
          </a:prstGeom>
        </p:spPr>
        <p:txBody>
          <a:bodyPr wrap="none">
            <a:spAutoFit/>
          </a:bodyPr>
          <a:lstStyle/>
          <a:p>
            <a:r>
              <a:rPr lang="en-US" sz="1700" kern="0" dirty="0">
                <a:solidFill>
                  <a:srgbClr val="FF0000"/>
                </a:solidFill>
                <a:latin typeface="Arial" panose="020B0604020202020204" pitchFamily="34" charset="0"/>
                <a:cs typeface="Arial" panose="020B0604020202020204" pitchFamily="34" charset="0"/>
              </a:rPr>
              <a:t>available clustering algorithms</a:t>
            </a:r>
            <a:endParaRPr lang="en-US" sz="1700" dirty="0">
              <a:solidFill>
                <a:srgbClr val="FF0000"/>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8C59FF2E-F081-4592-8DBA-8B3C102AFB41}"/>
              </a:ext>
            </a:extLst>
          </p:cNvPr>
          <p:cNvSpPr/>
          <p:nvPr/>
        </p:nvSpPr>
        <p:spPr bwMode="auto">
          <a:xfrm>
            <a:off x="2771800" y="3624436"/>
            <a:ext cx="2160240" cy="16696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26" name="Rectangle 25">
            <a:extLst>
              <a:ext uri="{FF2B5EF4-FFF2-40B4-BE49-F238E27FC236}">
                <a16:creationId xmlns:a16="http://schemas.microsoft.com/office/drawing/2014/main" id="{E431C18E-E71B-44B1-A898-D5A7A38A25A9}"/>
              </a:ext>
            </a:extLst>
          </p:cNvPr>
          <p:cNvSpPr/>
          <p:nvPr/>
        </p:nvSpPr>
        <p:spPr bwMode="auto">
          <a:xfrm>
            <a:off x="2771800" y="3836917"/>
            <a:ext cx="2160240" cy="16696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29" name="Rectangle 28">
            <a:extLst>
              <a:ext uri="{FF2B5EF4-FFF2-40B4-BE49-F238E27FC236}">
                <a16:creationId xmlns:a16="http://schemas.microsoft.com/office/drawing/2014/main" id="{BDD049A5-93DB-4CFA-82BC-64C9CE947E08}"/>
              </a:ext>
            </a:extLst>
          </p:cNvPr>
          <p:cNvSpPr/>
          <p:nvPr/>
        </p:nvSpPr>
        <p:spPr>
          <a:xfrm>
            <a:off x="5151861" y="3994770"/>
            <a:ext cx="3884635" cy="877163"/>
          </a:xfrm>
          <a:prstGeom prst="rect">
            <a:avLst/>
          </a:prstGeom>
        </p:spPr>
        <p:txBody>
          <a:bodyPr wrap="square">
            <a:spAutoFit/>
          </a:bodyPr>
          <a:lstStyle/>
          <a:p>
            <a:r>
              <a:rPr lang="en-US" sz="1700" kern="0" dirty="0">
                <a:solidFill>
                  <a:srgbClr val="FF0000"/>
                </a:solidFill>
                <a:latin typeface="Arial" panose="020B0604020202020204" pitchFamily="34" charset="0"/>
                <a:cs typeface="Arial" panose="020B0604020202020204" pitchFamily="34" charset="0"/>
              </a:rPr>
              <a:t>For which </a:t>
            </a:r>
            <a:r>
              <a:rPr lang="en-US" sz="1700" kern="0" dirty="0" err="1">
                <a:solidFill>
                  <a:srgbClr val="FF0000"/>
                </a:solidFill>
                <a:latin typeface="Arial" panose="020B0604020202020204" pitchFamily="34" charset="0"/>
                <a:cs typeface="Arial" panose="020B0604020202020204" pitchFamily="34" charset="0"/>
              </a:rPr>
              <a:t>ks</a:t>
            </a:r>
            <a:r>
              <a:rPr lang="en-US" sz="1700" kern="0" dirty="0">
                <a:solidFill>
                  <a:srgbClr val="FF0000"/>
                </a:solidFill>
                <a:latin typeface="Arial" panose="020B0604020202020204" pitchFamily="34" charset="0"/>
                <a:cs typeface="Arial" panose="020B0604020202020204" pitchFamily="34" charset="0"/>
              </a:rPr>
              <a:t> to execute the clustering.</a:t>
            </a:r>
          </a:p>
          <a:p>
            <a:r>
              <a:rPr lang="en-US" sz="1700" kern="0" dirty="0">
                <a:solidFill>
                  <a:srgbClr val="FF0000"/>
                </a:solidFill>
                <a:latin typeface="Arial" panose="020B0604020202020204" pitchFamily="34" charset="0"/>
                <a:cs typeface="Arial" panose="020B0604020202020204" pitchFamily="34" charset="0"/>
              </a:rPr>
              <a:t>Pick start k = true number of clusters</a:t>
            </a:r>
          </a:p>
          <a:p>
            <a:r>
              <a:rPr lang="en-US" sz="1700" kern="0" dirty="0">
                <a:solidFill>
                  <a:srgbClr val="FF0000"/>
                </a:solidFill>
                <a:latin typeface="Arial" panose="020B0604020202020204" pitchFamily="34" charset="0"/>
                <a:cs typeface="Arial" panose="020B0604020202020204" pitchFamily="34" charset="0"/>
              </a:rPr>
              <a:t>and end k = true number of clusters</a:t>
            </a:r>
            <a:endParaRPr lang="en-US" sz="1700" dirty="0">
              <a:solidFill>
                <a:srgbClr val="FF0000"/>
              </a:solidFill>
              <a:latin typeface="Arial" panose="020B0604020202020204" pitchFamily="34" charset="0"/>
              <a:cs typeface="Arial" panose="020B0604020202020204" pitchFamily="34" charset="0"/>
            </a:endParaRPr>
          </a:p>
        </p:txBody>
      </p:sp>
      <p:cxnSp>
        <p:nvCxnSpPr>
          <p:cNvPr id="30" name="Straight Arrow Connector 29">
            <a:extLst>
              <a:ext uri="{FF2B5EF4-FFF2-40B4-BE49-F238E27FC236}">
                <a16:creationId xmlns:a16="http://schemas.microsoft.com/office/drawing/2014/main" id="{1C2FB26D-9460-4FD2-9938-F504B4B038A3}"/>
              </a:ext>
            </a:extLst>
          </p:cNvPr>
          <p:cNvCxnSpPr>
            <a:cxnSpLocks/>
          </p:cNvCxnSpPr>
          <p:nvPr/>
        </p:nvCxnSpPr>
        <p:spPr bwMode="auto">
          <a:xfrm flipH="1">
            <a:off x="3510667" y="4394838"/>
            <a:ext cx="1641194" cy="15140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31" name="Rectangle 30">
            <a:extLst>
              <a:ext uri="{FF2B5EF4-FFF2-40B4-BE49-F238E27FC236}">
                <a16:creationId xmlns:a16="http://schemas.microsoft.com/office/drawing/2014/main" id="{1AC26483-CA92-4AD7-9E9E-A6F81A169F76}"/>
              </a:ext>
            </a:extLst>
          </p:cNvPr>
          <p:cNvSpPr/>
          <p:nvPr/>
        </p:nvSpPr>
        <p:spPr bwMode="auto">
          <a:xfrm>
            <a:off x="2814261" y="4209646"/>
            <a:ext cx="696406" cy="20507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32" name="Rectangle 31">
            <a:extLst>
              <a:ext uri="{FF2B5EF4-FFF2-40B4-BE49-F238E27FC236}">
                <a16:creationId xmlns:a16="http://schemas.microsoft.com/office/drawing/2014/main" id="{DFF6B01B-C236-4034-ADCF-25406CD34883}"/>
              </a:ext>
            </a:extLst>
          </p:cNvPr>
          <p:cNvSpPr/>
          <p:nvPr/>
        </p:nvSpPr>
        <p:spPr bwMode="auto">
          <a:xfrm>
            <a:off x="2814261" y="4457866"/>
            <a:ext cx="696406" cy="20507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33" name="Rectangle 32">
            <a:extLst>
              <a:ext uri="{FF2B5EF4-FFF2-40B4-BE49-F238E27FC236}">
                <a16:creationId xmlns:a16="http://schemas.microsoft.com/office/drawing/2014/main" id="{82C2FAEB-66EA-4919-8636-A153FEBFD7A8}"/>
              </a:ext>
            </a:extLst>
          </p:cNvPr>
          <p:cNvSpPr/>
          <p:nvPr/>
        </p:nvSpPr>
        <p:spPr bwMode="auto">
          <a:xfrm>
            <a:off x="2658239" y="3149956"/>
            <a:ext cx="852427" cy="23297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cxnSp>
        <p:nvCxnSpPr>
          <p:cNvPr id="34" name="Straight Arrow Connector 33">
            <a:extLst>
              <a:ext uri="{FF2B5EF4-FFF2-40B4-BE49-F238E27FC236}">
                <a16:creationId xmlns:a16="http://schemas.microsoft.com/office/drawing/2014/main" id="{FBF3A01D-E547-400C-81DC-2EB729D7C064}"/>
              </a:ext>
            </a:extLst>
          </p:cNvPr>
          <p:cNvCxnSpPr>
            <a:cxnSpLocks/>
          </p:cNvCxnSpPr>
          <p:nvPr/>
        </p:nvCxnSpPr>
        <p:spPr bwMode="auto">
          <a:xfrm flipH="1">
            <a:off x="3248013" y="1306655"/>
            <a:ext cx="1598360" cy="181527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36" name="Rectangle 35">
            <a:extLst>
              <a:ext uri="{FF2B5EF4-FFF2-40B4-BE49-F238E27FC236}">
                <a16:creationId xmlns:a16="http://schemas.microsoft.com/office/drawing/2014/main" id="{55B2AC23-7CE8-4941-A0FB-F9BA68A73187}"/>
              </a:ext>
            </a:extLst>
          </p:cNvPr>
          <p:cNvSpPr/>
          <p:nvPr/>
        </p:nvSpPr>
        <p:spPr>
          <a:xfrm>
            <a:off x="4770336" y="972472"/>
            <a:ext cx="3884635" cy="353943"/>
          </a:xfrm>
          <a:prstGeom prst="rect">
            <a:avLst/>
          </a:prstGeom>
        </p:spPr>
        <p:txBody>
          <a:bodyPr wrap="square">
            <a:spAutoFit/>
          </a:bodyPr>
          <a:lstStyle/>
          <a:p>
            <a:r>
              <a:rPr lang="en-US" sz="1700" kern="0" dirty="0">
                <a:solidFill>
                  <a:srgbClr val="FF0000"/>
                </a:solidFill>
                <a:latin typeface="Arial" panose="020B0604020202020204" pitchFamily="34" charset="0"/>
                <a:cs typeface="Arial" panose="020B0604020202020204" pitchFamily="34" charset="0"/>
              </a:rPr>
              <a:t>true number of clusters of the dataset</a:t>
            </a:r>
            <a:endParaRPr lang="en-US" sz="1700" dirty="0"/>
          </a:p>
        </p:txBody>
      </p:sp>
      <p:cxnSp>
        <p:nvCxnSpPr>
          <p:cNvPr id="37" name="Straight Arrow Connector 36">
            <a:extLst>
              <a:ext uri="{FF2B5EF4-FFF2-40B4-BE49-F238E27FC236}">
                <a16:creationId xmlns:a16="http://schemas.microsoft.com/office/drawing/2014/main" id="{F0336D5B-C8C9-473C-949B-F8D9E02FCC3C}"/>
              </a:ext>
            </a:extLst>
          </p:cNvPr>
          <p:cNvCxnSpPr>
            <a:cxnSpLocks/>
          </p:cNvCxnSpPr>
          <p:nvPr/>
        </p:nvCxnSpPr>
        <p:spPr bwMode="auto">
          <a:xfrm flipH="1">
            <a:off x="4932040" y="2918835"/>
            <a:ext cx="1584176" cy="95904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111360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C22DF3-DC3D-442F-BE79-EA69AA11DA58}"/>
              </a:ext>
            </a:extLst>
          </p:cNvPr>
          <p:cNvPicPr>
            <a:picLocks noChangeAspect="1"/>
          </p:cNvPicPr>
          <p:nvPr/>
        </p:nvPicPr>
        <p:blipFill>
          <a:blip r:embed="rId2"/>
          <a:stretch>
            <a:fillRect/>
          </a:stretch>
        </p:blipFill>
        <p:spPr>
          <a:xfrm>
            <a:off x="64790" y="1772816"/>
            <a:ext cx="2514067" cy="1368152"/>
          </a:xfrm>
          <a:prstGeom prst="rect">
            <a:avLst/>
          </a:prstGeom>
        </p:spPr>
      </p:pic>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65</a:t>
            </a:fld>
            <a:endParaRPr lang="en-GB" altLang="en-US"/>
          </a:p>
        </p:txBody>
      </p:sp>
      <p:sp>
        <p:nvSpPr>
          <p:cNvPr id="28" name="TextBox 27">
            <a:extLst>
              <a:ext uri="{FF2B5EF4-FFF2-40B4-BE49-F238E27FC236}">
                <a16:creationId xmlns:a16="http://schemas.microsoft.com/office/drawing/2014/main" id="{BBAC81BB-EAA7-4E77-9576-497077D7E97A}"/>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0" name="Slide Number Placeholder 5">
            <a:extLst>
              <a:ext uri="{FF2B5EF4-FFF2-40B4-BE49-F238E27FC236}">
                <a16:creationId xmlns:a16="http://schemas.microsoft.com/office/drawing/2014/main" id="{D99AA70A-5511-4EEE-B2F1-FD696F855367}"/>
              </a:ext>
            </a:extLst>
          </p:cNvPr>
          <p:cNvSpPr txBox="1">
            <a:spLocks/>
          </p:cNvSpPr>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0"/>
              </a:spcBef>
              <a:spcAft>
                <a:spcPct val="0"/>
              </a:spcAft>
              <a:defRPr sz="1800" kern="1200">
                <a:solidFill>
                  <a:srgbClr val="2A196F"/>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a:lstStyle>
          <a:p>
            <a:fld id="{22230EF6-6C13-413D-A541-8FA2732E8850}" type="slidenum">
              <a:rPr lang="en-GB" altLang="en-US" smtClean="0"/>
              <a:pPr/>
              <a:t>65</a:t>
            </a:fld>
            <a:endParaRPr lang="en-GB" altLang="en-US"/>
          </a:p>
        </p:txBody>
      </p:sp>
      <p:sp>
        <p:nvSpPr>
          <p:cNvPr id="11" name="TextBox 10">
            <a:extLst>
              <a:ext uri="{FF2B5EF4-FFF2-40B4-BE49-F238E27FC236}">
                <a16:creationId xmlns:a16="http://schemas.microsoft.com/office/drawing/2014/main" id="{50147B84-E5F8-4BFE-AC43-A6755348B32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2" name="Title 1">
            <a:extLst>
              <a:ext uri="{FF2B5EF4-FFF2-40B4-BE49-F238E27FC236}">
                <a16:creationId xmlns:a16="http://schemas.microsoft.com/office/drawing/2014/main" id="{32283582-2600-43EE-A7B8-B25957D57293}"/>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Project Part A</a:t>
            </a:r>
          </a:p>
        </p:txBody>
      </p:sp>
      <p:sp>
        <p:nvSpPr>
          <p:cNvPr id="31" name="Rectangle 30">
            <a:extLst>
              <a:ext uri="{FF2B5EF4-FFF2-40B4-BE49-F238E27FC236}">
                <a16:creationId xmlns:a16="http://schemas.microsoft.com/office/drawing/2014/main" id="{1AC26483-CA92-4AD7-9E9E-A6F81A169F76}"/>
              </a:ext>
            </a:extLst>
          </p:cNvPr>
          <p:cNvSpPr/>
          <p:nvPr/>
        </p:nvSpPr>
        <p:spPr bwMode="auto">
          <a:xfrm>
            <a:off x="755576" y="2863886"/>
            <a:ext cx="1080120" cy="20507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32" name="Rectangle 31">
            <a:extLst>
              <a:ext uri="{FF2B5EF4-FFF2-40B4-BE49-F238E27FC236}">
                <a16:creationId xmlns:a16="http://schemas.microsoft.com/office/drawing/2014/main" id="{DFF6B01B-C236-4034-ADCF-25406CD34883}"/>
              </a:ext>
            </a:extLst>
          </p:cNvPr>
          <p:cNvSpPr/>
          <p:nvPr/>
        </p:nvSpPr>
        <p:spPr bwMode="auto">
          <a:xfrm>
            <a:off x="1932433" y="2420888"/>
            <a:ext cx="646424" cy="3600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cxnSp>
        <p:nvCxnSpPr>
          <p:cNvPr id="27" name="Straight Arrow Connector 26">
            <a:extLst>
              <a:ext uri="{FF2B5EF4-FFF2-40B4-BE49-F238E27FC236}">
                <a16:creationId xmlns:a16="http://schemas.microsoft.com/office/drawing/2014/main" id="{A5DB278B-6AC9-4415-ACDA-192C3975F170}"/>
              </a:ext>
            </a:extLst>
          </p:cNvPr>
          <p:cNvCxnSpPr>
            <a:cxnSpLocks/>
            <a:endCxn id="35" idx="1"/>
          </p:cNvCxnSpPr>
          <p:nvPr/>
        </p:nvCxnSpPr>
        <p:spPr bwMode="auto">
          <a:xfrm>
            <a:off x="1326885" y="3140968"/>
            <a:ext cx="109123" cy="11510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35" name="Rectangle 34">
            <a:extLst>
              <a:ext uri="{FF2B5EF4-FFF2-40B4-BE49-F238E27FC236}">
                <a16:creationId xmlns:a16="http://schemas.microsoft.com/office/drawing/2014/main" id="{6690A2AA-DB10-4109-9F4D-0B0C95D504D7}"/>
              </a:ext>
            </a:extLst>
          </p:cNvPr>
          <p:cNvSpPr/>
          <p:nvPr/>
        </p:nvSpPr>
        <p:spPr>
          <a:xfrm>
            <a:off x="1436008" y="3079104"/>
            <a:ext cx="2783134" cy="353943"/>
          </a:xfrm>
          <a:prstGeom prst="rect">
            <a:avLst/>
          </a:prstGeom>
        </p:spPr>
        <p:txBody>
          <a:bodyPr wrap="none">
            <a:spAutoFit/>
          </a:bodyPr>
          <a:lstStyle/>
          <a:p>
            <a:r>
              <a:rPr lang="en-US" sz="1700" kern="0" dirty="0">
                <a:solidFill>
                  <a:srgbClr val="FF0000"/>
                </a:solidFill>
                <a:latin typeface="Arial" panose="020B0604020202020204" pitchFamily="34" charset="0"/>
                <a:cs typeface="Arial" panose="020B0604020202020204" pitchFamily="34" charset="0"/>
              </a:rPr>
              <a:t>(1) Execute your clustering</a:t>
            </a:r>
            <a:endParaRPr lang="en-US" sz="1700" dirty="0">
              <a:solidFill>
                <a:srgbClr val="FF0000"/>
              </a:solidFill>
              <a:latin typeface="Arial" panose="020B0604020202020204" pitchFamily="34" charset="0"/>
              <a:cs typeface="Arial" panose="020B0604020202020204" pitchFamily="34" charset="0"/>
            </a:endParaRPr>
          </a:p>
        </p:txBody>
      </p:sp>
      <p:cxnSp>
        <p:nvCxnSpPr>
          <p:cNvPr id="38" name="Straight Arrow Connector 37">
            <a:extLst>
              <a:ext uri="{FF2B5EF4-FFF2-40B4-BE49-F238E27FC236}">
                <a16:creationId xmlns:a16="http://schemas.microsoft.com/office/drawing/2014/main" id="{6E515FBD-9661-44BC-A543-A77878FDEE95}"/>
              </a:ext>
            </a:extLst>
          </p:cNvPr>
          <p:cNvCxnSpPr>
            <a:cxnSpLocks/>
          </p:cNvCxnSpPr>
          <p:nvPr/>
        </p:nvCxnSpPr>
        <p:spPr bwMode="auto">
          <a:xfrm flipV="1">
            <a:off x="2596034" y="2456892"/>
            <a:ext cx="247774" cy="14401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39" name="Rectangle 38">
            <a:extLst>
              <a:ext uri="{FF2B5EF4-FFF2-40B4-BE49-F238E27FC236}">
                <a16:creationId xmlns:a16="http://schemas.microsoft.com/office/drawing/2014/main" id="{237C7288-6C16-4FDA-A2F2-DC70FE2979F6}"/>
              </a:ext>
            </a:extLst>
          </p:cNvPr>
          <p:cNvSpPr/>
          <p:nvPr/>
        </p:nvSpPr>
        <p:spPr>
          <a:xfrm>
            <a:off x="2827575" y="1643819"/>
            <a:ext cx="6301617" cy="1400383"/>
          </a:xfrm>
          <a:prstGeom prst="rect">
            <a:avLst/>
          </a:prstGeom>
        </p:spPr>
        <p:txBody>
          <a:bodyPr wrap="square">
            <a:spAutoFit/>
          </a:bodyPr>
          <a:lstStyle/>
          <a:p>
            <a:r>
              <a:rPr lang="en-US" sz="1700" kern="0" dirty="0">
                <a:solidFill>
                  <a:srgbClr val="FF0000"/>
                </a:solidFill>
                <a:latin typeface="Arial" panose="020B0604020202020204" pitchFamily="34" charset="0"/>
                <a:cs typeface="Arial" panose="020B0604020202020204" pitchFamily="34" charset="0"/>
              </a:rPr>
              <a:t>(2) IMPORTANT: save your dataset and clustering.</a:t>
            </a:r>
          </a:p>
          <a:p>
            <a:r>
              <a:rPr lang="en-US" sz="1700" kern="0" dirty="0">
                <a:solidFill>
                  <a:srgbClr val="2A196F"/>
                </a:solidFill>
                <a:latin typeface="Arial" panose="020B0604020202020204" pitchFamily="34" charset="0"/>
                <a:cs typeface="Arial" panose="020B0604020202020204" pitchFamily="34" charset="0"/>
              </a:rPr>
              <a:t>(a) You will be asked to specify a folder name and a location</a:t>
            </a:r>
          </a:p>
          <a:p>
            <a:r>
              <a:rPr lang="en-US" sz="1700" dirty="0">
                <a:solidFill>
                  <a:srgbClr val="2A196F"/>
                </a:solidFill>
                <a:latin typeface="Arial" panose="020B0604020202020204" pitchFamily="34" charset="0"/>
                <a:cs typeface="Arial" panose="020B0604020202020204" pitchFamily="34" charset="0"/>
              </a:rPr>
              <a:t>where the results will be stored.</a:t>
            </a:r>
          </a:p>
          <a:p>
            <a:r>
              <a:rPr lang="en-US" sz="1700" dirty="0">
                <a:solidFill>
                  <a:srgbClr val="2A196F"/>
                </a:solidFill>
                <a:latin typeface="Arial" panose="020B0604020202020204" pitchFamily="34" charset="0"/>
                <a:cs typeface="Arial" panose="020B0604020202020204" pitchFamily="34" charset="0"/>
              </a:rPr>
              <a:t>(b) You will be asked if you want to extract the clustering results to csv files, click Yes.</a:t>
            </a:r>
          </a:p>
        </p:txBody>
      </p:sp>
      <p:pic>
        <p:nvPicPr>
          <p:cNvPr id="15" name="Picture 14">
            <a:extLst>
              <a:ext uri="{FF2B5EF4-FFF2-40B4-BE49-F238E27FC236}">
                <a16:creationId xmlns:a16="http://schemas.microsoft.com/office/drawing/2014/main" id="{46BCB58A-34E0-453C-9022-414541252DDC}"/>
              </a:ext>
            </a:extLst>
          </p:cNvPr>
          <p:cNvPicPr>
            <a:picLocks noChangeAspect="1"/>
          </p:cNvPicPr>
          <p:nvPr/>
        </p:nvPicPr>
        <p:blipFill>
          <a:blip r:embed="rId3"/>
          <a:stretch>
            <a:fillRect/>
          </a:stretch>
        </p:blipFill>
        <p:spPr>
          <a:xfrm>
            <a:off x="7386685" y="5113850"/>
            <a:ext cx="1571429" cy="1466667"/>
          </a:xfrm>
          <a:prstGeom prst="rect">
            <a:avLst/>
          </a:prstGeom>
        </p:spPr>
      </p:pic>
      <p:sp>
        <p:nvSpPr>
          <p:cNvPr id="40" name="Rectangle 39">
            <a:extLst>
              <a:ext uri="{FF2B5EF4-FFF2-40B4-BE49-F238E27FC236}">
                <a16:creationId xmlns:a16="http://schemas.microsoft.com/office/drawing/2014/main" id="{D9257CF3-8FC4-4173-BA0B-442D00BE5197}"/>
              </a:ext>
            </a:extLst>
          </p:cNvPr>
          <p:cNvSpPr/>
          <p:nvPr/>
        </p:nvSpPr>
        <p:spPr>
          <a:xfrm>
            <a:off x="64790" y="3573016"/>
            <a:ext cx="9064402" cy="3231654"/>
          </a:xfrm>
          <a:prstGeom prst="rect">
            <a:avLst/>
          </a:prstGeom>
        </p:spPr>
        <p:txBody>
          <a:bodyPr wrap="square">
            <a:spAutoFit/>
          </a:bodyPr>
          <a:lstStyle/>
          <a:p>
            <a:r>
              <a:rPr lang="en-US" sz="1700" kern="0" dirty="0">
                <a:solidFill>
                  <a:srgbClr val="FF0000"/>
                </a:solidFill>
                <a:latin typeface="Arial" panose="020B0604020202020204" pitchFamily="34" charset="0"/>
                <a:cs typeface="Arial" panose="020B0604020202020204" pitchFamily="34" charset="0"/>
              </a:rPr>
              <a:t>(3) Navigate to the folder you had previously specified:</a:t>
            </a:r>
          </a:p>
          <a:p>
            <a:r>
              <a:rPr lang="en-US" sz="1700" b="1" kern="0" dirty="0">
                <a:solidFill>
                  <a:srgbClr val="2A196F"/>
                </a:solidFill>
                <a:latin typeface="Arial" panose="020B0604020202020204" pitchFamily="34" charset="0"/>
                <a:cs typeface="Arial" panose="020B0604020202020204" pitchFamily="34" charset="0"/>
              </a:rPr>
              <a:t>(a) k6s0 folder: </a:t>
            </a:r>
            <a:r>
              <a:rPr lang="en-US" sz="1700" kern="0" dirty="0">
                <a:solidFill>
                  <a:srgbClr val="2A196F"/>
                </a:solidFill>
                <a:latin typeface="Arial" panose="020B0604020202020204" pitchFamily="34" charset="0"/>
                <a:cs typeface="Arial" panose="020B0604020202020204" pitchFamily="34" charset="0"/>
              </a:rPr>
              <a:t>contains your clustering results (k=6 is the number of clusters, ignore s).</a:t>
            </a:r>
          </a:p>
          <a:p>
            <a:r>
              <a:rPr lang="en-US" sz="1700" b="1" kern="0" dirty="0">
                <a:solidFill>
                  <a:srgbClr val="2A196F"/>
                </a:solidFill>
                <a:latin typeface="Arial" panose="020B0604020202020204" pitchFamily="34" charset="0"/>
                <a:cs typeface="Arial" panose="020B0604020202020204" pitchFamily="34" charset="0"/>
              </a:rPr>
              <a:t>(b) </a:t>
            </a:r>
            <a:r>
              <a:rPr lang="en-US" sz="1700" b="1" kern="0" dirty="0" err="1">
                <a:solidFill>
                  <a:srgbClr val="2A196F"/>
                </a:solidFill>
                <a:latin typeface="Arial" panose="020B0604020202020204" pitchFamily="34" charset="0"/>
                <a:cs typeface="Arial" panose="020B0604020202020204" pitchFamily="34" charset="0"/>
              </a:rPr>
              <a:t>cl_res.mat</a:t>
            </a:r>
            <a:r>
              <a:rPr lang="en-US" sz="1700" b="1" kern="0" dirty="0">
                <a:solidFill>
                  <a:srgbClr val="2A196F"/>
                </a:solidFill>
                <a:latin typeface="Arial" panose="020B0604020202020204" pitchFamily="34" charset="0"/>
                <a:cs typeface="Arial" panose="020B0604020202020204" pitchFamily="34" charset="0"/>
              </a:rPr>
              <a:t>: </a:t>
            </a:r>
            <a:r>
              <a:rPr lang="en-US" sz="1700" kern="0" dirty="0">
                <a:solidFill>
                  <a:srgbClr val="2A196F"/>
                </a:solidFill>
                <a:latin typeface="Arial" panose="020B0604020202020204" pitchFamily="34" charset="0"/>
                <a:cs typeface="Arial" panose="020B0604020202020204" pitchFamily="34" charset="0"/>
              </a:rPr>
              <a:t>this file can you used to reload your results in the GUI</a:t>
            </a:r>
          </a:p>
          <a:p>
            <a:r>
              <a:rPr lang="en-US" sz="1700" b="1" kern="0" dirty="0">
                <a:solidFill>
                  <a:srgbClr val="2A196F"/>
                </a:solidFill>
                <a:latin typeface="Arial" panose="020B0604020202020204" pitchFamily="34" charset="0"/>
                <a:cs typeface="Arial" panose="020B0604020202020204" pitchFamily="34" charset="0"/>
              </a:rPr>
              <a:t>(c) data.csv: </a:t>
            </a:r>
            <a:r>
              <a:rPr lang="en-US" sz="1700" kern="0" dirty="0">
                <a:solidFill>
                  <a:srgbClr val="2A196F"/>
                </a:solidFill>
                <a:latin typeface="Arial" panose="020B0604020202020204" pitchFamily="34" charset="0"/>
                <a:cs typeface="Arial" panose="020B0604020202020204" pitchFamily="34" charset="0"/>
              </a:rPr>
              <a:t>your clustered dataset; rows=observations, columns=features.</a:t>
            </a:r>
          </a:p>
          <a:p>
            <a:r>
              <a:rPr lang="en-US" sz="1700" b="1" kern="0" dirty="0">
                <a:solidFill>
                  <a:srgbClr val="2A196F"/>
                </a:solidFill>
                <a:latin typeface="Arial" panose="020B0604020202020204" pitchFamily="34" charset="0"/>
                <a:cs typeface="Arial" panose="020B0604020202020204" pitchFamily="34" charset="0"/>
              </a:rPr>
              <a:t>(d) info.csv: </a:t>
            </a:r>
            <a:r>
              <a:rPr lang="en-US" sz="1700" kern="0" dirty="0">
                <a:solidFill>
                  <a:srgbClr val="2A196F"/>
                </a:solidFill>
                <a:latin typeface="Arial" panose="020B0604020202020204" pitchFamily="34" charset="0"/>
                <a:cs typeface="Arial" panose="020B0604020202020204" pitchFamily="34" charset="0"/>
              </a:rPr>
              <a:t>information about your clustering, which methods and features you used.</a:t>
            </a:r>
          </a:p>
          <a:p>
            <a:endParaRPr lang="da-DK" sz="1700" kern="0" dirty="0">
              <a:solidFill>
                <a:srgbClr val="2A196F"/>
              </a:solidFill>
              <a:latin typeface="Arial" panose="020B0604020202020204" pitchFamily="34" charset="0"/>
              <a:cs typeface="Arial" panose="020B0604020202020204" pitchFamily="34" charset="0"/>
            </a:endParaRPr>
          </a:p>
          <a:p>
            <a:r>
              <a:rPr lang="en-US" sz="1700" b="1" kern="0" dirty="0">
                <a:solidFill>
                  <a:srgbClr val="2A196F"/>
                </a:solidFill>
                <a:latin typeface="Arial" panose="020B0604020202020204" pitchFamily="34" charset="0"/>
                <a:cs typeface="Arial" panose="020B0604020202020204" pitchFamily="34" charset="0"/>
              </a:rPr>
              <a:t>k6s0 folder:</a:t>
            </a:r>
          </a:p>
          <a:p>
            <a:pPr marL="342900" indent="-342900">
              <a:buAutoNum type="alphaLcParenBoth"/>
            </a:pPr>
            <a:r>
              <a:rPr lang="en-US" sz="1700" b="1" kern="0" dirty="0">
                <a:solidFill>
                  <a:srgbClr val="2A196F"/>
                </a:solidFill>
                <a:latin typeface="Arial" panose="020B0604020202020204" pitchFamily="34" charset="0"/>
                <a:cs typeface="Arial" panose="020B0604020202020204" pitchFamily="34" charset="0"/>
              </a:rPr>
              <a:t>assignments.csv: </a:t>
            </a:r>
            <a:r>
              <a:rPr lang="en-US" sz="1700" kern="0" dirty="0">
                <a:solidFill>
                  <a:srgbClr val="2A196F"/>
                </a:solidFill>
                <a:latin typeface="Arial" panose="020B0604020202020204" pitchFamily="34" charset="0"/>
                <a:cs typeface="Arial" panose="020B0604020202020204" pitchFamily="34" charset="0"/>
              </a:rPr>
              <a:t>contains the cluster assignment of each datapoint.</a:t>
            </a:r>
          </a:p>
          <a:p>
            <a:pPr marL="342900" indent="-342900">
              <a:buFontTx/>
              <a:buAutoNum type="alphaLcParenBoth"/>
            </a:pPr>
            <a:r>
              <a:rPr lang="en-US" sz="1700" b="1" kern="0" dirty="0">
                <a:solidFill>
                  <a:srgbClr val="2A196F"/>
                </a:solidFill>
                <a:latin typeface="Arial" panose="020B0604020202020204" pitchFamily="34" charset="0"/>
                <a:cs typeface="Arial" panose="020B0604020202020204" pitchFamily="34" charset="0"/>
              </a:rPr>
              <a:t>finalCentroids.csv: </a:t>
            </a:r>
            <a:r>
              <a:rPr lang="en-US" sz="1700" kern="0" dirty="0">
                <a:solidFill>
                  <a:srgbClr val="2A196F"/>
                </a:solidFill>
                <a:latin typeface="Arial" panose="020B0604020202020204" pitchFamily="34" charset="0"/>
                <a:cs typeface="Arial" panose="020B0604020202020204" pitchFamily="34" charset="0"/>
              </a:rPr>
              <a:t>centroid locations after convergence each row is </a:t>
            </a:r>
          </a:p>
          <a:p>
            <a:r>
              <a:rPr lang="en-US" sz="1700" kern="0" dirty="0">
                <a:solidFill>
                  <a:srgbClr val="2A196F"/>
                </a:solidFill>
                <a:latin typeface="Arial" panose="020B0604020202020204" pitchFamily="34" charset="0"/>
                <a:cs typeface="Arial" panose="020B0604020202020204" pitchFamily="34" charset="0"/>
              </a:rPr>
              <a:t>a centroid and each column a dimension (feature).</a:t>
            </a:r>
          </a:p>
          <a:p>
            <a:r>
              <a:rPr lang="en-US" sz="1700" b="1" kern="0" dirty="0">
                <a:solidFill>
                  <a:srgbClr val="2A196F"/>
                </a:solidFill>
                <a:latin typeface="Arial" panose="020B0604020202020204" pitchFamily="34" charset="0"/>
                <a:cs typeface="Arial" panose="020B0604020202020204" pitchFamily="34" charset="0"/>
              </a:rPr>
              <a:t>(c) initialCentroids.csv: </a:t>
            </a:r>
            <a:r>
              <a:rPr lang="en-US" sz="1700" kern="0" dirty="0">
                <a:solidFill>
                  <a:srgbClr val="2A196F"/>
                </a:solidFill>
                <a:latin typeface="Arial" panose="020B0604020202020204" pitchFamily="34" charset="0"/>
                <a:cs typeface="Arial" panose="020B0604020202020204" pitchFamily="34" charset="0"/>
              </a:rPr>
              <a:t>initial centroid locations each row is a centroid </a:t>
            </a:r>
          </a:p>
          <a:p>
            <a:r>
              <a:rPr lang="en-US" sz="1700" kern="0" dirty="0">
                <a:solidFill>
                  <a:srgbClr val="2A196F"/>
                </a:solidFill>
                <a:latin typeface="Arial" panose="020B0604020202020204" pitchFamily="34" charset="0"/>
                <a:cs typeface="Arial" panose="020B0604020202020204" pitchFamily="34" charset="0"/>
              </a:rPr>
              <a:t>and each column a dimension (feature).</a:t>
            </a:r>
          </a:p>
        </p:txBody>
      </p:sp>
      <p:pic>
        <p:nvPicPr>
          <p:cNvPr id="16" name="Picture 15">
            <a:extLst>
              <a:ext uri="{FF2B5EF4-FFF2-40B4-BE49-F238E27FC236}">
                <a16:creationId xmlns:a16="http://schemas.microsoft.com/office/drawing/2014/main" id="{159E2C30-D820-4E2D-9743-90771D66B4D4}"/>
              </a:ext>
            </a:extLst>
          </p:cNvPr>
          <p:cNvPicPr>
            <a:picLocks noChangeAspect="1"/>
          </p:cNvPicPr>
          <p:nvPr/>
        </p:nvPicPr>
        <p:blipFill>
          <a:blip r:embed="rId4"/>
          <a:stretch>
            <a:fillRect/>
          </a:stretch>
        </p:blipFill>
        <p:spPr>
          <a:xfrm>
            <a:off x="7457043" y="4128505"/>
            <a:ext cx="1574729" cy="499674"/>
          </a:xfrm>
          <a:prstGeom prst="rect">
            <a:avLst/>
          </a:prstGeom>
        </p:spPr>
      </p:pic>
      <p:cxnSp>
        <p:nvCxnSpPr>
          <p:cNvPr id="19" name="Straight Arrow Connector 18">
            <a:extLst>
              <a:ext uri="{FF2B5EF4-FFF2-40B4-BE49-F238E27FC236}">
                <a16:creationId xmlns:a16="http://schemas.microsoft.com/office/drawing/2014/main" id="{CF1D126E-478C-4032-9C1F-E527DE04515B}"/>
              </a:ext>
            </a:extLst>
          </p:cNvPr>
          <p:cNvCxnSpPr>
            <a:cxnSpLocks/>
          </p:cNvCxnSpPr>
          <p:nvPr/>
        </p:nvCxnSpPr>
        <p:spPr bwMode="auto">
          <a:xfrm>
            <a:off x="6901277" y="4263234"/>
            <a:ext cx="555766"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2594850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66</a:t>
            </a:fld>
            <a:endParaRPr lang="en-GB" altLang="en-US"/>
          </a:p>
        </p:txBody>
      </p:sp>
      <p:sp>
        <p:nvSpPr>
          <p:cNvPr id="28" name="TextBox 27">
            <a:extLst>
              <a:ext uri="{FF2B5EF4-FFF2-40B4-BE49-F238E27FC236}">
                <a16:creationId xmlns:a16="http://schemas.microsoft.com/office/drawing/2014/main" id="{BBAC81BB-EAA7-4E77-9576-497077D7E97A}"/>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0" name="Slide Number Placeholder 5">
            <a:extLst>
              <a:ext uri="{FF2B5EF4-FFF2-40B4-BE49-F238E27FC236}">
                <a16:creationId xmlns:a16="http://schemas.microsoft.com/office/drawing/2014/main" id="{D99AA70A-5511-4EEE-B2F1-FD696F855367}"/>
              </a:ext>
            </a:extLst>
          </p:cNvPr>
          <p:cNvSpPr txBox="1">
            <a:spLocks/>
          </p:cNvSpPr>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0"/>
              </a:spcBef>
              <a:spcAft>
                <a:spcPct val="0"/>
              </a:spcAft>
              <a:defRPr sz="1800" kern="1200">
                <a:solidFill>
                  <a:srgbClr val="2A196F"/>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a:lstStyle>
          <a:p>
            <a:fld id="{22230EF6-6C13-413D-A541-8FA2732E8850}" type="slidenum">
              <a:rPr lang="en-GB" altLang="en-US" smtClean="0"/>
              <a:pPr/>
              <a:t>66</a:t>
            </a:fld>
            <a:endParaRPr lang="en-GB" altLang="en-US"/>
          </a:p>
        </p:txBody>
      </p:sp>
      <p:sp>
        <p:nvSpPr>
          <p:cNvPr id="11" name="TextBox 10">
            <a:extLst>
              <a:ext uri="{FF2B5EF4-FFF2-40B4-BE49-F238E27FC236}">
                <a16:creationId xmlns:a16="http://schemas.microsoft.com/office/drawing/2014/main" id="{50147B84-E5F8-4BFE-AC43-A6755348B32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2" name="Title 1">
            <a:extLst>
              <a:ext uri="{FF2B5EF4-FFF2-40B4-BE49-F238E27FC236}">
                <a16:creationId xmlns:a16="http://schemas.microsoft.com/office/drawing/2014/main" id="{32283582-2600-43EE-A7B8-B25957D57293}"/>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Project Part A</a:t>
            </a:r>
          </a:p>
        </p:txBody>
      </p:sp>
      <p:pic>
        <p:nvPicPr>
          <p:cNvPr id="3" name="Picture 2">
            <a:extLst>
              <a:ext uri="{FF2B5EF4-FFF2-40B4-BE49-F238E27FC236}">
                <a16:creationId xmlns:a16="http://schemas.microsoft.com/office/drawing/2014/main" id="{B6419736-A53D-49E0-A0D2-49069C6E2501}"/>
              </a:ext>
            </a:extLst>
          </p:cNvPr>
          <p:cNvPicPr>
            <a:picLocks noChangeAspect="1"/>
          </p:cNvPicPr>
          <p:nvPr/>
        </p:nvPicPr>
        <p:blipFill>
          <a:blip r:embed="rId2"/>
          <a:stretch>
            <a:fillRect/>
          </a:stretch>
        </p:blipFill>
        <p:spPr>
          <a:xfrm>
            <a:off x="179512" y="1916832"/>
            <a:ext cx="3733333" cy="1066667"/>
          </a:xfrm>
          <a:prstGeom prst="rect">
            <a:avLst/>
          </a:prstGeom>
        </p:spPr>
      </p:pic>
      <p:cxnSp>
        <p:nvCxnSpPr>
          <p:cNvPr id="20" name="Straight Arrow Connector 19">
            <a:extLst>
              <a:ext uri="{FF2B5EF4-FFF2-40B4-BE49-F238E27FC236}">
                <a16:creationId xmlns:a16="http://schemas.microsoft.com/office/drawing/2014/main" id="{5660170F-8FD5-4165-94A6-F5D9122CDEB8}"/>
              </a:ext>
            </a:extLst>
          </p:cNvPr>
          <p:cNvCxnSpPr>
            <a:cxnSpLocks/>
          </p:cNvCxnSpPr>
          <p:nvPr/>
        </p:nvCxnSpPr>
        <p:spPr bwMode="auto">
          <a:xfrm flipV="1">
            <a:off x="3912845" y="2362333"/>
            <a:ext cx="371123" cy="41859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1" name="Rectangle 20">
            <a:extLst>
              <a:ext uri="{FF2B5EF4-FFF2-40B4-BE49-F238E27FC236}">
                <a16:creationId xmlns:a16="http://schemas.microsoft.com/office/drawing/2014/main" id="{D7305DA1-6D58-4F75-AB07-A42EFCF32D5C}"/>
              </a:ext>
            </a:extLst>
          </p:cNvPr>
          <p:cNvSpPr/>
          <p:nvPr/>
        </p:nvSpPr>
        <p:spPr>
          <a:xfrm>
            <a:off x="3909651" y="1918448"/>
            <a:ext cx="3389069" cy="353943"/>
          </a:xfrm>
          <a:prstGeom prst="rect">
            <a:avLst/>
          </a:prstGeom>
        </p:spPr>
        <p:txBody>
          <a:bodyPr wrap="none">
            <a:spAutoFit/>
          </a:bodyPr>
          <a:lstStyle/>
          <a:p>
            <a:r>
              <a:rPr lang="en-US" sz="1700" kern="0" dirty="0">
                <a:solidFill>
                  <a:srgbClr val="FF0000"/>
                </a:solidFill>
                <a:latin typeface="Arial" panose="020B0604020202020204" pitchFamily="34" charset="0"/>
                <a:cs typeface="Arial" panose="020B0604020202020204" pitchFamily="34" charset="0"/>
              </a:rPr>
              <a:t>(1) Select performance (external)</a:t>
            </a:r>
            <a:endParaRPr lang="en-US" sz="17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4CF4589-7A05-4822-82A0-C2C27775DB34}"/>
              </a:ext>
            </a:extLst>
          </p:cNvPr>
          <p:cNvPicPr>
            <a:picLocks noChangeAspect="1"/>
          </p:cNvPicPr>
          <p:nvPr/>
        </p:nvPicPr>
        <p:blipFill>
          <a:blip r:embed="rId3"/>
          <a:stretch>
            <a:fillRect/>
          </a:stretch>
        </p:blipFill>
        <p:spPr>
          <a:xfrm>
            <a:off x="213919" y="3284984"/>
            <a:ext cx="4768184" cy="2371782"/>
          </a:xfrm>
          <a:prstGeom prst="rect">
            <a:avLst/>
          </a:prstGeom>
        </p:spPr>
      </p:pic>
      <p:cxnSp>
        <p:nvCxnSpPr>
          <p:cNvPr id="23" name="Straight Arrow Connector 22">
            <a:extLst>
              <a:ext uri="{FF2B5EF4-FFF2-40B4-BE49-F238E27FC236}">
                <a16:creationId xmlns:a16="http://schemas.microsoft.com/office/drawing/2014/main" id="{40877282-017F-4ABA-9DE2-58D6D4E24026}"/>
              </a:ext>
            </a:extLst>
          </p:cNvPr>
          <p:cNvCxnSpPr>
            <a:cxnSpLocks/>
          </p:cNvCxnSpPr>
          <p:nvPr/>
        </p:nvCxnSpPr>
        <p:spPr bwMode="auto">
          <a:xfrm flipV="1">
            <a:off x="4835704" y="4852523"/>
            <a:ext cx="371123" cy="41859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4" name="Rectangle 23">
            <a:extLst>
              <a:ext uri="{FF2B5EF4-FFF2-40B4-BE49-F238E27FC236}">
                <a16:creationId xmlns:a16="http://schemas.microsoft.com/office/drawing/2014/main" id="{624A5186-1915-4047-B39D-F91441D88422}"/>
              </a:ext>
            </a:extLst>
          </p:cNvPr>
          <p:cNvSpPr/>
          <p:nvPr/>
        </p:nvSpPr>
        <p:spPr>
          <a:xfrm>
            <a:off x="5029685" y="4408638"/>
            <a:ext cx="2541080" cy="353943"/>
          </a:xfrm>
          <a:prstGeom prst="rect">
            <a:avLst/>
          </a:prstGeom>
        </p:spPr>
        <p:txBody>
          <a:bodyPr wrap="none">
            <a:spAutoFit/>
          </a:bodyPr>
          <a:lstStyle/>
          <a:p>
            <a:r>
              <a:rPr lang="en-US" sz="1700" kern="0" dirty="0">
                <a:solidFill>
                  <a:srgbClr val="FF0000"/>
                </a:solidFill>
                <a:latin typeface="Arial" panose="020B0604020202020204" pitchFamily="34" charset="0"/>
                <a:cs typeface="Arial" panose="020B0604020202020204" pitchFamily="34" charset="0"/>
              </a:rPr>
              <a:t>(2) Click the save button</a:t>
            </a:r>
            <a:endParaRPr lang="en-US" sz="1700" dirty="0">
              <a:solidFill>
                <a:srgbClr val="FF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37D7049-5C0C-4D6E-8B03-1ECA066C4E78}"/>
              </a:ext>
            </a:extLst>
          </p:cNvPr>
          <p:cNvPicPr>
            <a:picLocks noChangeAspect="1"/>
          </p:cNvPicPr>
          <p:nvPr/>
        </p:nvPicPr>
        <p:blipFill>
          <a:blip r:embed="rId4"/>
          <a:stretch>
            <a:fillRect/>
          </a:stretch>
        </p:blipFill>
        <p:spPr>
          <a:xfrm>
            <a:off x="213919" y="6069084"/>
            <a:ext cx="5171429" cy="609524"/>
          </a:xfrm>
          <a:prstGeom prst="rect">
            <a:avLst/>
          </a:prstGeom>
        </p:spPr>
      </p:pic>
      <p:cxnSp>
        <p:nvCxnSpPr>
          <p:cNvPr id="26" name="Straight Arrow Connector 25">
            <a:extLst>
              <a:ext uri="{FF2B5EF4-FFF2-40B4-BE49-F238E27FC236}">
                <a16:creationId xmlns:a16="http://schemas.microsoft.com/office/drawing/2014/main" id="{B33114EC-890C-46F7-A034-01BEF929A554}"/>
              </a:ext>
            </a:extLst>
          </p:cNvPr>
          <p:cNvCxnSpPr>
            <a:cxnSpLocks/>
          </p:cNvCxnSpPr>
          <p:nvPr/>
        </p:nvCxnSpPr>
        <p:spPr bwMode="auto">
          <a:xfrm flipV="1">
            <a:off x="4844123" y="5670682"/>
            <a:ext cx="371123" cy="41859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39293968-6EDF-43A7-89B1-B144E954B618}"/>
              </a:ext>
            </a:extLst>
          </p:cNvPr>
          <p:cNvSpPr/>
          <p:nvPr/>
        </p:nvSpPr>
        <p:spPr>
          <a:xfrm>
            <a:off x="5179404" y="4986015"/>
            <a:ext cx="3829895" cy="1138773"/>
          </a:xfrm>
          <a:prstGeom prst="rect">
            <a:avLst/>
          </a:prstGeom>
        </p:spPr>
        <p:txBody>
          <a:bodyPr wrap="none">
            <a:spAutoFit/>
          </a:bodyPr>
          <a:lstStyle/>
          <a:p>
            <a:r>
              <a:rPr lang="en-US" sz="1700" kern="0" dirty="0">
                <a:solidFill>
                  <a:srgbClr val="FF0000"/>
                </a:solidFill>
                <a:latin typeface="Arial" panose="020B0604020202020204" pitchFamily="34" charset="0"/>
                <a:cs typeface="Arial" panose="020B0604020202020204" pitchFamily="34" charset="0"/>
              </a:rPr>
              <a:t>(3) A file will be generated containing </a:t>
            </a:r>
          </a:p>
          <a:p>
            <a:r>
              <a:rPr lang="en-US" sz="1700" kern="0" dirty="0">
                <a:solidFill>
                  <a:srgbClr val="FF0000"/>
                </a:solidFill>
                <a:latin typeface="Arial" panose="020B0604020202020204" pitchFamily="34" charset="0"/>
                <a:cs typeface="Arial" panose="020B0604020202020204" pitchFamily="34" charset="0"/>
              </a:rPr>
              <a:t>the values of the external indexes </a:t>
            </a:r>
          </a:p>
          <a:p>
            <a:r>
              <a:rPr lang="en-US" sz="1700" kern="0" dirty="0">
                <a:solidFill>
                  <a:srgbClr val="FF0000"/>
                </a:solidFill>
                <a:latin typeface="Arial" panose="020B0604020202020204" pitchFamily="34" charset="0"/>
                <a:cs typeface="Arial" panose="020B0604020202020204" pitchFamily="34" charset="0"/>
              </a:rPr>
              <a:t>(ignore sparsity). Use either purity or </a:t>
            </a:r>
          </a:p>
          <a:p>
            <a:r>
              <a:rPr lang="en-US" sz="1700" kern="0" dirty="0">
                <a:solidFill>
                  <a:srgbClr val="FF0000"/>
                </a:solidFill>
                <a:latin typeface="Arial" panose="020B0604020202020204" pitchFamily="34" charset="0"/>
                <a:cs typeface="Arial" panose="020B0604020202020204" pitchFamily="34" charset="0"/>
              </a:rPr>
              <a:t>F-Score to access your performance.</a:t>
            </a:r>
            <a:endParaRPr lang="en-US" sz="17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1983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67</a:t>
            </a:fld>
            <a:endParaRPr lang="en-GB" altLang="en-US"/>
          </a:p>
        </p:txBody>
      </p:sp>
      <p:sp>
        <p:nvSpPr>
          <p:cNvPr id="28" name="TextBox 27">
            <a:extLst>
              <a:ext uri="{FF2B5EF4-FFF2-40B4-BE49-F238E27FC236}">
                <a16:creationId xmlns:a16="http://schemas.microsoft.com/office/drawing/2014/main" id="{BBAC81BB-EAA7-4E77-9576-497077D7E97A}"/>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0" name="Slide Number Placeholder 5">
            <a:extLst>
              <a:ext uri="{FF2B5EF4-FFF2-40B4-BE49-F238E27FC236}">
                <a16:creationId xmlns:a16="http://schemas.microsoft.com/office/drawing/2014/main" id="{D99AA70A-5511-4EEE-B2F1-FD696F855367}"/>
              </a:ext>
            </a:extLst>
          </p:cNvPr>
          <p:cNvSpPr txBox="1">
            <a:spLocks/>
          </p:cNvSpPr>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0"/>
              </a:spcBef>
              <a:spcAft>
                <a:spcPct val="0"/>
              </a:spcAft>
              <a:defRPr sz="1800" kern="1200">
                <a:solidFill>
                  <a:srgbClr val="2A196F"/>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a:lstStyle>
          <a:p>
            <a:fld id="{22230EF6-6C13-413D-A541-8FA2732E8850}" type="slidenum">
              <a:rPr lang="en-GB" altLang="en-US" smtClean="0"/>
              <a:pPr/>
              <a:t>67</a:t>
            </a:fld>
            <a:endParaRPr lang="en-GB" altLang="en-US"/>
          </a:p>
        </p:txBody>
      </p:sp>
      <p:sp>
        <p:nvSpPr>
          <p:cNvPr id="11" name="TextBox 10">
            <a:extLst>
              <a:ext uri="{FF2B5EF4-FFF2-40B4-BE49-F238E27FC236}">
                <a16:creationId xmlns:a16="http://schemas.microsoft.com/office/drawing/2014/main" id="{50147B84-E5F8-4BFE-AC43-A6755348B32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2" name="Title 1">
            <a:extLst>
              <a:ext uri="{FF2B5EF4-FFF2-40B4-BE49-F238E27FC236}">
                <a16:creationId xmlns:a16="http://schemas.microsoft.com/office/drawing/2014/main" id="{32283582-2600-43EE-A7B8-B25957D57293}"/>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Project Part A</a:t>
            </a:r>
          </a:p>
        </p:txBody>
      </p:sp>
      <p:sp>
        <p:nvSpPr>
          <p:cNvPr id="41" name="Rectangle 40">
            <a:extLst>
              <a:ext uri="{FF2B5EF4-FFF2-40B4-BE49-F238E27FC236}">
                <a16:creationId xmlns:a16="http://schemas.microsoft.com/office/drawing/2014/main" id="{C0C665BA-4C61-4A0B-9FDB-B8EE33D42007}"/>
              </a:ext>
            </a:extLst>
          </p:cNvPr>
          <p:cNvSpPr/>
          <p:nvPr/>
        </p:nvSpPr>
        <p:spPr>
          <a:xfrm>
            <a:off x="0" y="3862496"/>
            <a:ext cx="9064402" cy="2970044"/>
          </a:xfrm>
          <a:prstGeom prst="rect">
            <a:avLst/>
          </a:prstGeom>
        </p:spPr>
        <p:txBody>
          <a:bodyPr wrap="square">
            <a:spAutoFit/>
          </a:bodyPr>
          <a:lstStyle/>
          <a:p>
            <a:pPr marL="342900" indent="-342900">
              <a:buAutoNum type="alphaLcParenBoth"/>
            </a:pPr>
            <a:r>
              <a:rPr lang="en-US" sz="1700" b="1" kern="0" dirty="0">
                <a:solidFill>
                  <a:srgbClr val="2A196F"/>
                </a:solidFill>
                <a:latin typeface="Arial" panose="020B0604020202020204" pitchFamily="34" charset="0"/>
                <a:cs typeface="Arial" panose="020B0604020202020204" pitchFamily="34" charset="0"/>
              </a:rPr>
              <a:t>data_original.csv: </a:t>
            </a:r>
            <a:r>
              <a:rPr lang="en-US" sz="1700" kern="0" dirty="0">
                <a:solidFill>
                  <a:srgbClr val="2A196F"/>
                </a:solidFill>
                <a:latin typeface="Arial" panose="020B0604020202020204" pitchFamily="34" charset="0"/>
                <a:cs typeface="Arial" panose="020B0604020202020204" pitchFamily="34" charset="0"/>
              </a:rPr>
              <a:t>in case normalization and/or feature selection has been used then the </a:t>
            </a:r>
            <a:r>
              <a:rPr lang="en-US" sz="1700" b="1" kern="0" dirty="0">
                <a:solidFill>
                  <a:srgbClr val="2A196F"/>
                </a:solidFill>
                <a:latin typeface="Arial" panose="020B0604020202020204" pitchFamily="34" charset="0"/>
                <a:cs typeface="Arial" panose="020B0604020202020204" pitchFamily="34" charset="0"/>
              </a:rPr>
              <a:t>data.csv </a:t>
            </a:r>
            <a:r>
              <a:rPr lang="en-US" sz="1700" kern="0" dirty="0">
                <a:solidFill>
                  <a:srgbClr val="2A196F"/>
                </a:solidFill>
                <a:latin typeface="Arial" panose="020B0604020202020204" pitchFamily="34" charset="0"/>
                <a:cs typeface="Arial" panose="020B0604020202020204" pitchFamily="34" charset="0"/>
              </a:rPr>
              <a:t>file will contain the normalized and/or reduced dimensionality dataset. </a:t>
            </a:r>
            <a:r>
              <a:rPr lang="en-US" sz="1700" b="1" kern="0" dirty="0">
                <a:solidFill>
                  <a:srgbClr val="2A196F"/>
                </a:solidFill>
                <a:latin typeface="Arial" panose="020B0604020202020204" pitchFamily="34" charset="0"/>
                <a:cs typeface="Arial" panose="020B0604020202020204" pitchFamily="34" charset="0"/>
              </a:rPr>
              <a:t>data_original.csv </a:t>
            </a:r>
            <a:r>
              <a:rPr lang="en-US" sz="1700" kern="0" dirty="0">
                <a:solidFill>
                  <a:srgbClr val="2A196F"/>
                </a:solidFill>
                <a:latin typeface="Arial" panose="020B0604020202020204" pitchFamily="34" charset="0"/>
                <a:cs typeface="Arial" panose="020B0604020202020204" pitchFamily="34" charset="0"/>
              </a:rPr>
              <a:t>contains the original unnormalized dataset. The first row contains the labels.</a:t>
            </a:r>
          </a:p>
          <a:p>
            <a:pPr marL="342900" indent="-342900">
              <a:buAutoNum type="alphaLcParenBoth"/>
            </a:pPr>
            <a:r>
              <a:rPr lang="en-US" sz="1700" b="1" kern="0" dirty="0">
                <a:solidFill>
                  <a:srgbClr val="2A196F"/>
                </a:solidFill>
                <a:latin typeface="Arial" panose="020B0604020202020204" pitchFamily="34" charset="0"/>
                <a:cs typeface="Arial" panose="020B0604020202020204" pitchFamily="34" charset="0"/>
              </a:rPr>
              <a:t>local_outlier_factor.csv: </a:t>
            </a:r>
            <a:r>
              <a:rPr lang="en-US" sz="1700" kern="0" dirty="0">
                <a:solidFill>
                  <a:srgbClr val="2A196F"/>
                </a:solidFill>
                <a:latin typeface="Arial" panose="020B0604020202020204" pitchFamily="34" charset="0"/>
                <a:cs typeface="Arial" panose="020B0604020202020204" pitchFamily="34" charset="0"/>
              </a:rPr>
              <a:t>refer to the study of Al Hasan et al. (2009).</a:t>
            </a:r>
            <a:endParaRPr lang="en-US" sz="1700" b="1" kern="0" dirty="0">
              <a:solidFill>
                <a:srgbClr val="2A196F"/>
              </a:solidFill>
              <a:latin typeface="Arial" panose="020B0604020202020204" pitchFamily="34" charset="0"/>
              <a:cs typeface="Arial" panose="020B0604020202020204" pitchFamily="34" charset="0"/>
            </a:endParaRPr>
          </a:p>
          <a:p>
            <a:r>
              <a:rPr lang="en-US" sz="1700" b="1" kern="0" dirty="0">
                <a:solidFill>
                  <a:srgbClr val="2A196F"/>
                </a:solidFill>
                <a:latin typeface="Arial" panose="020B0604020202020204" pitchFamily="34" charset="0"/>
                <a:cs typeface="Arial" panose="020B0604020202020204" pitchFamily="34" charset="0"/>
              </a:rPr>
              <a:t>(c) k6s0 folder / featureWeights.csv: </a:t>
            </a:r>
            <a:r>
              <a:rPr lang="en-US" sz="1700" kern="0" dirty="0">
                <a:solidFill>
                  <a:srgbClr val="2A196F"/>
                </a:solidFill>
                <a:latin typeface="Arial" panose="020B0604020202020204" pitchFamily="34" charset="0"/>
                <a:cs typeface="Arial" panose="020B0604020202020204" pitchFamily="34" charset="0"/>
              </a:rPr>
              <a:t>In case the Sparse K-Means algorithm has been used each feature will have received a coefficient based on its contribution to the clustering. This file contains these coefficients. For algorithms apart from Sparse K-Means coefficients will be all equal to 1. Also in the case of Sparse K-Means  another parameter needs to be specified called sparsity (s). The folder name will be then modified to be number of clusters followed by the number of sparsity parameter used for clustering.</a:t>
            </a:r>
          </a:p>
        </p:txBody>
      </p:sp>
      <p:pic>
        <p:nvPicPr>
          <p:cNvPr id="17" name="Picture 16">
            <a:extLst>
              <a:ext uri="{FF2B5EF4-FFF2-40B4-BE49-F238E27FC236}">
                <a16:creationId xmlns:a16="http://schemas.microsoft.com/office/drawing/2014/main" id="{06999905-D5DD-4335-ADB0-2182BB3F7369}"/>
              </a:ext>
            </a:extLst>
          </p:cNvPr>
          <p:cNvPicPr>
            <a:picLocks noChangeAspect="1"/>
          </p:cNvPicPr>
          <p:nvPr/>
        </p:nvPicPr>
        <p:blipFill>
          <a:blip r:embed="rId2"/>
          <a:stretch>
            <a:fillRect/>
          </a:stretch>
        </p:blipFill>
        <p:spPr>
          <a:xfrm>
            <a:off x="79598" y="2201965"/>
            <a:ext cx="2333048" cy="1426423"/>
          </a:xfrm>
          <a:prstGeom prst="rect">
            <a:avLst/>
          </a:prstGeom>
        </p:spPr>
      </p:pic>
      <p:sp>
        <p:nvSpPr>
          <p:cNvPr id="20" name="Rectangle 19">
            <a:extLst>
              <a:ext uri="{FF2B5EF4-FFF2-40B4-BE49-F238E27FC236}">
                <a16:creationId xmlns:a16="http://schemas.microsoft.com/office/drawing/2014/main" id="{E80D8BB3-2F5B-46B2-96FA-0535CCBAB871}"/>
              </a:ext>
            </a:extLst>
          </p:cNvPr>
          <p:cNvSpPr/>
          <p:nvPr/>
        </p:nvSpPr>
        <p:spPr>
          <a:xfrm>
            <a:off x="37928" y="1719019"/>
            <a:ext cx="3797835" cy="461665"/>
          </a:xfrm>
          <a:prstGeom prst="rect">
            <a:avLst/>
          </a:prstGeom>
        </p:spPr>
        <p:txBody>
          <a:bodyPr wrap="none">
            <a:spAutoFit/>
          </a:bodyPr>
          <a:lstStyle/>
          <a:p>
            <a:r>
              <a:rPr lang="en-US" kern="0" dirty="0">
                <a:solidFill>
                  <a:srgbClr val="2A196F"/>
                </a:solidFill>
                <a:latin typeface="Arial" panose="020B0604020202020204" pitchFamily="34" charset="0"/>
                <a:cs typeface="Arial" panose="020B0604020202020204" pitchFamily="34" charset="0"/>
              </a:rPr>
              <a:t>Other capabilities and files</a:t>
            </a:r>
          </a:p>
        </p:txBody>
      </p:sp>
      <p:cxnSp>
        <p:nvCxnSpPr>
          <p:cNvPr id="42" name="Straight Arrow Connector 41">
            <a:extLst>
              <a:ext uri="{FF2B5EF4-FFF2-40B4-BE49-F238E27FC236}">
                <a16:creationId xmlns:a16="http://schemas.microsoft.com/office/drawing/2014/main" id="{5AAE9B72-39EA-4EF5-8C40-8D58F5D45F80}"/>
              </a:ext>
            </a:extLst>
          </p:cNvPr>
          <p:cNvCxnSpPr>
            <a:cxnSpLocks/>
          </p:cNvCxnSpPr>
          <p:nvPr/>
        </p:nvCxnSpPr>
        <p:spPr bwMode="auto">
          <a:xfrm flipV="1">
            <a:off x="2123728" y="2348880"/>
            <a:ext cx="720080" cy="28803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5" name="Rectangle 24">
            <a:extLst>
              <a:ext uri="{FF2B5EF4-FFF2-40B4-BE49-F238E27FC236}">
                <a16:creationId xmlns:a16="http://schemas.microsoft.com/office/drawing/2014/main" id="{AD55F162-F297-4F14-97B3-49C838D2039A}"/>
              </a:ext>
            </a:extLst>
          </p:cNvPr>
          <p:cNvSpPr/>
          <p:nvPr/>
        </p:nvSpPr>
        <p:spPr>
          <a:xfrm>
            <a:off x="2842677" y="2174032"/>
            <a:ext cx="4969683" cy="353943"/>
          </a:xfrm>
          <a:prstGeom prst="rect">
            <a:avLst/>
          </a:prstGeom>
        </p:spPr>
        <p:txBody>
          <a:bodyPr wrap="square">
            <a:spAutoFit/>
          </a:bodyPr>
          <a:lstStyle/>
          <a:p>
            <a:r>
              <a:rPr lang="en-US" sz="1700" kern="0" dirty="0">
                <a:solidFill>
                  <a:srgbClr val="FF0000"/>
                </a:solidFill>
                <a:latin typeface="Arial" panose="020B0604020202020204" pitchFamily="34" charset="0"/>
                <a:cs typeface="Arial" panose="020B0604020202020204" pitchFamily="34" charset="0"/>
              </a:rPr>
              <a:t>Specify which features to use for the clustering.</a:t>
            </a:r>
          </a:p>
        </p:txBody>
      </p:sp>
      <p:cxnSp>
        <p:nvCxnSpPr>
          <p:cNvPr id="44" name="Straight Arrow Connector 43">
            <a:extLst>
              <a:ext uri="{FF2B5EF4-FFF2-40B4-BE49-F238E27FC236}">
                <a16:creationId xmlns:a16="http://schemas.microsoft.com/office/drawing/2014/main" id="{30403BB9-0106-440F-AB2D-A4E380BD33F4}"/>
              </a:ext>
            </a:extLst>
          </p:cNvPr>
          <p:cNvCxnSpPr>
            <a:cxnSpLocks/>
          </p:cNvCxnSpPr>
          <p:nvPr/>
        </p:nvCxnSpPr>
        <p:spPr bwMode="auto">
          <a:xfrm flipV="1">
            <a:off x="2214974" y="2814104"/>
            <a:ext cx="627703" cy="57416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46" name="Rectangle 45">
            <a:extLst>
              <a:ext uri="{FF2B5EF4-FFF2-40B4-BE49-F238E27FC236}">
                <a16:creationId xmlns:a16="http://schemas.microsoft.com/office/drawing/2014/main" id="{DE4C63D0-0ACC-4D60-BA2B-D3C08160C44B}"/>
              </a:ext>
            </a:extLst>
          </p:cNvPr>
          <p:cNvSpPr/>
          <p:nvPr/>
        </p:nvSpPr>
        <p:spPr>
          <a:xfrm>
            <a:off x="2842676" y="2492896"/>
            <a:ext cx="5041692" cy="1400383"/>
          </a:xfrm>
          <a:prstGeom prst="rect">
            <a:avLst/>
          </a:prstGeom>
        </p:spPr>
        <p:txBody>
          <a:bodyPr wrap="square">
            <a:spAutoFit/>
          </a:bodyPr>
          <a:lstStyle/>
          <a:p>
            <a:r>
              <a:rPr lang="en-US" sz="1700" kern="0" dirty="0">
                <a:solidFill>
                  <a:srgbClr val="FF0000"/>
                </a:solidFill>
                <a:latin typeface="Arial" panose="020B0604020202020204" pitchFamily="34" charset="0"/>
                <a:cs typeface="Arial" panose="020B0604020202020204" pitchFamily="34" charset="0"/>
              </a:rPr>
              <a:t>Preprocessing: specify normalization method:</a:t>
            </a:r>
          </a:p>
          <a:p>
            <a:r>
              <a:rPr lang="en-US" sz="1700" kern="0" dirty="0">
                <a:solidFill>
                  <a:srgbClr val="FF0000"/>
                </a:solidFill>
                <a:latin typeface="Arial" panose="020B0604020202020204" pitchFamily="34" charset="0"/>
                <a:cs typeface="Arial" panose="020B0604020202020204" pitchFamily="34" charset="0"/>
              </a:rPr>
              <a:t>(a) One (or unity): sum to 1.</a:t>
            </a:r>
          </a:p>
          <a:p>
            <a:r>
              <a:rPr lang="en-US" sz="1700" kern="0" dirty="0">
                <a:solidFill>
                  <a:srgbClr val="FF0000"/>
                </a:solidFill>
                <a:latin typeface="Arial" panose="020B0604020202020204" pitchFamily="34" charset="0"/>
                <a:cs typeface="Arial" panose="020B0604020202020204" pitchFamily="34" charset="0"/>
              </a:rPr>
              <a:t>(b) n-norm (n=2): Euclidean normalization.</a:t>
            </a:r>
          </a:p>
          <a:p>
            <a:r>
              <a:rPr lang="en-US" sz="1700" kern="0" dirty="0">
                <a:solidFill>
                  <a:srgbClr val="FF0000"/>
                </a:solidFill>
                <a:latin typeface="Arial" panose="020B0604020202020204" pitchFamily="34" charset="0"/>
                <a:cs typeface="Arial" panose="020B0604020202020204" pitchFamily="34" charset="0"/>
              </a:rPr>
              <a:t>(c) z-score: Z-Score normalization.</a:t>
            </a:r>
          </a:p>
          <a:p>
            <a:r>
              <a:rPr lang="en-US" sz="1700" kern="0" dirty="0">
                <a:solidFill>
                  <a:srgbClr val="FF0000"/>
                </a:solidFill>
                <a:latin typeface="Arial" panose="020B0604020202020204" pitchFamily="34" charset="0"/>
                <a:cs typeface="Arial" panose="020B0604020202020204" pitchFamily="34" charset="0"/>
              </a:rPr>
              <a:t>(d) scale (0-1): scales the values between 0 and 1 </a:t>
            </a:r>
          </a:p>
        </p:txBody>
      </p:sp>
    </p:spTree>
    <p:extLst>
      <p:ext uri="{BB962C8B-B14F-4D97-AF65-F5344CB8AC3E}">
        <p14:creationId xmlns:p14="http://schemas.microsoft.com/office/powerpoint/2010/main" val="5053218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68</a:t>
            </a:fld>
            <a:endParaRPr lang="en-GB" altLang="en-US"/>
          </a:p>
        </p:txBody>
      </p:sp>
      <p:sp>
        <p:nvSpPr>
          <p:cNvPr id="28" name="TextBox 27">
            <a:extLst>
              <a:ext uri="{FF2B5EF4-FFF2-40B4-BE49-F238E27FC236}">
                <a16:creationId xmlns:a16="http://schemas.microsoft.com/office/drawing/2014/main" id="{BBAC81BB-EAA7-4E77-9576-497077D7E97A}"/>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0" name="Slide Number Placeholder 5">
            <a:extLst>
              <a:ext uri="{FF2B5EF4-FFF2-40B4-BE49-F238E27FC236}">
                <a16:creationId xmlns:a16="http://schemas.microsoft.com/office/drawing/2014/main" id="{D99AA70A-5511-4EEE-B2F1-FD696F855367}"/>
              </a:ext>
            </a:extLst>
          </p:cNvPr>
          <p:cNvSpPr txBox="1">
            <a:spLocks/>
          </p:cNvSpPr>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0"/>
              </a:spcBef>
              <a:spcAft>
                <a:spcPct val="0"/>
              </a:spcAft>
              <a:defRPr sz="1800" kern="1200">
                <a:solidFill>
                  <a:srgbClr val="2A196F"/>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a:lstStyle>
          <a:p>
            <a:fld id="{22230EF6-6C13-413D-A541-8FA2732E8850}" type="slidenum">
              <a:rPr lang="en-GB" altLang="en-US" smtClean="0"/>
              <a:pPr/>
              <a:t>68</a:t>
            </a:fld>
            <a:endParaRPr lang="en-GB" altLang="en-US"/>
          </a:p>
        </p:txBody>
      </p:sp>
      <p:sp>
        <p:nvSpPr>
          <p:cNvPr id="11" name="TextBox 10">
            <a:extLst>
              <a:ext uri="{FF2B5EF4-FFF2-40B4-BE49-F238E27FC236}">
                <a16:creationId xmlns:a16="http://schemas.microsoft.com/office/drawing/2014/main" id="{50147B84-E5F8-4BFE-AC43-A6755348B32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2" name="Title 1">
            <a:extLst>
              <a:ext uri="{FF2B5EF4-FFF2-40B4-BE49-F238E27FC236}">
                <a16:creationId xmlns:a16="http://schemas.microsoft.com/office/drawing/2014/main" id="{32283582-2600-43EE-A7B8-B25957D57293}"/>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Project Part B</a:t>
            </a:r>
          </a:p>
        </p:txBody>
      </p:sp>
      <p:sp>
        <p:nvSpPr>
          <p:cNvPr id="13" name="Rectangle 12">
            <a:extLst>
              <a:ext uri="{FF2B5EF4-FFF2-40B4-BE49-F238E27FC236}">
                <a16:creationId xmlns:a16="http://schemas.microsoft.com/office/drawing/2014/main" id="{27549CD3-9719-43BC-B77A-E1E8DDA0FCCF}"/>
              </a:ext>
            </a:extLst>
          </p:cNvPr>
          <p:cNvSpPr/>
          <p:nvPr/>
        </p:nvSpPr>
        <p:spPr>
          <a:xfrm>
            <a:off x="107504" y="1844824"/>
            <a:ext cx="9030038" cy="2677656"/>
          </a:xfrm>
          <a:prstGeom prst="rect">
            <a:avLst/>
          </a:prstGeom>
        </p:spPr>
        <p:txBody>
          <a:bodyPr wrap="square">
            <a:spAutoFit/>
          </a:bodyPr>
          <a:lstStyle/>
          <a:p>
            <a:pPr marL="457200" indent="-457200">
              <a:buFont typeface="+mj-lt"/>
              <a:buAutoNum type="arabicPeriod"/>
            </a:pPr>
            <a:r>
              <a:rPr lang="en-US" dirty="0">
                <a:solidFill>
                  <a:srgbClr val="2A196F"/>
                </a:solidFill>
                <a:latin typeface="TUOS Blake"/>
              </a:rPr>
              <a:t>For each one of the Yan and Ye, Gap (exclude Gap 1) and Mixed models…</a:t>
            </a:r>
          </a:p>
          <a:p>
            <a:pPr marL="457200" indent="-457200">
              <a:buFont typeface="+mj-lt"/>
              <a:buAutoNum type="arabicPeriod"/>
            </a:pPr>
            <a:r>
              <a:rPr lang="en-US" dirty="0">
                <a:solidFill>
                  <a:srgbClr val="2A196F"/>
                </a:solidFill>
                <a:latin typeface="TUOS Blake"/>
              </a:rPr>
              <a:t>Select a clustering algorithm, K-Means (Lloyds) </a:t>
            </a:r>
            <a:r>
              <a:rPr lang="en-US" i="1" dirty="0">
                <a:solidFill>
                  <a:srgbClr val="2A196F"/>
                </a:solidFill>
                <a:latin typeface="TUOS Blake"/>
              </a:rPr>
              <a:t>or</a:t>
            </a:r>
            <a:r>
              <a:rPr lang="en-US" dirty="0">
                <a:solidFill>
                  <a:srgbClr val="2A196F"/>
                </a:solidFill>
                <a:latin typeface="TUOS Blake"/>
              </a:rPr>
              <a:t> K-Medians.</a:t>
            </a:r>
          </a:p>
          <a:p>
            <a:pPr marL="457200" indent="-457200">
              <a:buFont typeface="+mj-lt"/>
              <a:buAutoNum type="arabicPeriod"/>
            </a:pPr>
            <a:r>
              <a:rPr lang="en-US" dirty="0">
                <a:solidFill>
                  <a:srgbClr val="2A196F"/>
                </a:solidFill>
                <a:latin typeface="TUOS Blake"/>
              </a:rPr>
              <a:t>Test </a:t>
            </a:r>
            <a:r>
              <a:rPr lang="en-US" i="1" dirty="0">
                <a:solidFill>
                  <a:srgbClr val="2A196F"/>
                </a:solidFill>
                <a:latin typeface="TUOS Blake"/>
              </a:rPr>
              <a:t>either</a:t>
            </a:r>
            <a:r>
              <a:rPr lang="en-US" dirty="0">
                <a:solidFill>
                  <a:srgbClr val="2A196F"/>
                </a:solidFill>
                <a:latin typeface="TUOS Blake"/>
              </a:rPr>
              <a:t> Density K-Means++ </a:t>
            </a:r>
            <a:r>
              <a:rPr lang="en-US" i="1" dirty="0">
                <a:solidFill>
                  <a:srgbClr val="2A196F"/>
                </a:solidFill>
                <a:latin typeface="TUOS Blake"/>
              </a:rPr>
              <a:t>or</a:t>
            </a:r>
            <a:r>
              <a:rPr lang="en-US" dirty="0">
                <a:solidFill>
                  <a:srgbClr val="2A196F"/>
                </a:solidFill>
                <a:latin typeface="TUOS Blake"/>
              </a:rPr>
              <a:t> the ROBIN-DETERM initialization methods.</a:t>
            </a:r>
          </a:p>
          <a:p>
            <a:pPr marL="457200" indent="-457200">
              <a:buFont typeface="+mj-lt"/>
              <a:buAutoNum type="arabicPeriod"/>
            </a:pPr>
            <a:r>
              <a:rPr lang="en-US" dirty="0">
                <a:solidFill>
                  <a:srgbClr val="2A196F"/>
                </a:solidFill>
                <a:latin typeface="TUOS Blake"/>
              </a:rPr>
              <a:t>Obtain the clustering (internal) performance using </a:t>
            </a:r>
            <a:r>
              <a:rPr lang="en-US" i="1" dirty="0">
                <a:solidFill>
                  <a:srgbClr val="2A196F"/>
                </a:solidFill>
                <a:latin typeface="TUOS Blake"/>
              </a:rPr>
              <a:t>any three </a:t>
            </a:r>
            <a:r>
              <a:rPr lang="en-US" dirty="0">
                <a:solidFill>
                  <a:srgbClr val="2A196F"/>
                </a:solidFill>
                <a:latin typeface="TUOS Blake"/>
              </a:rPr>
              <a:t>methods of your choice and compare them.</a:t>
            </a:r>
          </a:p>
        </p:txBody>
      </p:sp>
    </p:spTree>
    <p:extLst>
      <p:ext uri="{BB962C8B-B14F-4D97-AF65-F5344CB8AC3E}">
        <p14:creationId xmlns:p14="http://schemas.microsoft.com/office/powerpoint/2010/main" val="22290217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69</a:t>
            </a:fld>
            <a:endParaRPr lang="en-GB" altLang="en-US"/>
          </a:p>
        </p:txBody>
      </p:sp>
      <p:sp>
        <p:nvSpPr>
          <p:cNvPr id="28" name="TextBox 27">
            <a:extLst>
              <a:ext uri="{FF2B5EF4-FFF2-40B4-BE49-F238E27FC236}">
                <a16:creationId xmlns:a16="http://schemas.microsoft.com/office/drawing/2014/main" id="{BBAC81BB-EAA7-4E77-9576-497077D7E97A}"/>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0" name="Slide Number Placeholder 5">
            <a:extLst>
              <a:ext uri="{FF2B5EF4-FFF2-40B4-BE49-F238E27FC236}">
                <a16:creationId xmlns:a16="http://schemas.microsoft.com/office/drawing/2014/main" id="{D99AA70A-5511-4EEE-B2F1-FD696F855367}"/>
              </a:ext>
            </a:extLst>
          </p:cNvPr>
          <p:cNvSpPr txBox="1">
            <a:spLocks/>
          </p:cNvSpPr>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0"/>
              </a:spcBef>
              <a:spcAft>
                <a:spcPct val="0"/>
              </a:spcAft>
              <a:defRPr sz="1800" kern="1200">
                <a:solidFill>
                  <a:srgbClr val="2A196F"/>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a:lstStyle>
          <a:p>
            <a:fld id="{22230EF6-6C13-413D-A541-8FA2732E8850}" type="slidenum">
              <a:rPr lang="en-GB" altLang="en-US" smtClean="0"/>
              <a:pPr/>
              <a:t>69</a:t>
            </a:fld>
            <a:endParaRPr lang="en-GB" altLang="en-US"/>
          </a:p>
        </p:txBody>
      </p:sp>
      <p:sp>
        <p:nvSpPr>
          <p:cNvPr id="11" name="TextBox 10">
            <a:extLst>
              <a:ext uri="{FF2B5EF4-FFF2-40B4-BE49-F238E27FC236}">
                <a16:creationId xmlns:a16="http://schemas.microsoft.com/office/drawing/2014/main" id="{50147B84-E5F8-4BFE-AC43-A6755348B32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2" name="Title 1">
            <a:extLst>
              <a:ext uri="{FF2B5EF4-FFF2-40B4-BE49-F238E27FC236}">
                <a16:creationId xmlns:a16="http://schemas.microsoft.com/office/drawing/2014/main" id="{32283582-2600-43EE-A7B8-B25957D57293}"/>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Project Part B</a:t>
            </a:r>
          </a:p>
        </p:txBody>
      </p:sp>
      <p:pic>
        <p:nvPicPr>
          <p:cNvPr id="9" name="Picture 8">
            <a:extLst>
              <a:ext uri="{FF2B5EF4-FFF2-40B4-BE49-F238E27FC236}">
                <a16:creationId xmlns:a16="http://schemas.microsoft.com/office/drawing/2014/main" id="{E130F027-7FC3-4A1D-93C6-306451F87DB9}"/>
              </a:ext>
            </a:extLst>
          </p:cNvPr>
          <p:cNvPicPr>
            <a:picLocks noChangeAspect="1"/>
          </p:cNvPicPr>
          <p:nvPr/>
        </p:nvPicPr>
        <p:blipFill>
          <a:blip r:embed="rId2"/>
          <a:stretch>
            <a:fillRect/>
          </a:stretch>
        </p:blipFill>
        <p:spPr>
          <a:xfrm>
            <a:off x="107504" y="1847186"/>
            <a:ext cx="5044357" cy="3999998"/>
          </a:xfrm>
          <a:prstGeom prst="rect">
            <a:avLst/>
          </a:prstGeom>
        </p:spPr>
      </p:pic>
      <p:cxnSp>
        <p:nvCxnSpPr>
          <p:cNvPr id="13" name="Straight Arrow Connector 12">
            <a:extLst>
              <a:ext uri="{FF2B5EF4-FFF2-40B4-BE49-F238E27FC236}">
                <a16:creationId xmlns:a16="http://schemas.microsoft.com/office/drawing/2014/main" id="{1B24C158-4FD1-4533-959F-D72F8FE79FCE}"/>
              </a:ext>
            </a:extLst>
          </p:cNvPr>
          <p:cNvCxnSpPr>
            <a:cxnSpLocks/>
          </p:cNvCxnSpPr>
          <p:nvPr/>
        </p:nvCxnSpPr>
        <p:spPr bwMode="auto">
          <a:xfrm flipH="1">
            <a:off x="611560" y="2060848"/>
            <a:ext cx="792088"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4" name="Rectangle 13">
            <a:extLst>
              <a:ext uri="{FF2B5EF4-FFF2-40B4-BE49-F238E27FC236}">
                <a16:creationId xmlns:a16="http://schemas.microsoft.com/office/drawing/2014/main" id="{70FD4455-3B9B-4462-8778-314AAA630BFD}"/>
              </a:ext>
            </a:extLst>
          </p:cNvPr>
          <p:cNvSpPr/>
          <p:nvPr/>
        </p:nvSpPr>
        <p:spPr bwMode="auto">
          <a:xfrm>
            <a:off x="107504" y="1988840"/>
            <a:ext cx="504056" cy="18519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16" name="Rectangle 15">
            <a:extLst>
              <a:ext uri="{FF2B5EF4-FFF2-40B4-BE49-F238E27FC236}">
                <a16:creationId xmlns:a16="http://schemas.microsoft.com/office/drawing/2014/main" id="{59DCB677-B56D-44CD-AE27-31AB88675AB1}"/>
              </a:ext>
            </a:extLst>
          </p:cNvPr>
          <p:cNvSpPr/>
          <p:nvPr/>
        </p:nvSpPr>
        <p:spPr>
          <a:xfrm>
            <a:off x="1362872" y="1847186"/>
            <a:ext cx="1935145" cy="353943"/>
          </a:xfrm>
          <a:prstGeom prst="rect">
            <a:avLst/>
          </a:prstGeom>
        </p:spPr>
        <p:txBody>
          <a:bodyPr wrap="none">
            <a:spAutoFit/>
          </a:bodyPr>
          <a:lstStyle/>
          <a:p>
            <a:r>
              <a:rPr lang="en-US" sz="1700" kern="0" dirty="0">
                <a:solidFill>
                  <a:srgbClr val="FF0000"/>
                </a:solidFill>
                <a:latin typeface="Arial" panose="020B0604020202020204" pitchFamily="34" charset="0"/>
                <a:cs typeface="Arial" panose="020B0604020202020204" pitchFamily="34" charset="0"/>
              </a:rPr>
              <a:t>available datasets</a:t>
            </a:r>
            <a:endParaRPr lang="en-US" sz="1700" dirty="0">
              <a:solidFill>
                <a:srgbClr val="FF0000"/>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EA84DB16-E825-4755-B55C-5E4E17760D64}"/>
              </a:ext>
            </a:extLst>
          </p:cNvPr>
          <p:cNvSpPr/>
          <p:nvPr/>
        </p:nvSpPr>
        <p:spPr>
          <a:xfrm>
            <a:off x="5184068" y="1426455"/>
            <a:ext cx="3135795" cy="353943"/>
          </a:xfrm>
          <a:prstGeom prst="rect">
            <a:avLst/>
          </a:prstGeom>
        </p:spPr>
        <p:txBody>
          <a:bodyPr wrap="none">
            <a:spAutoFit/>
          </a:bodyPr>
          <a:lstStyle/>
          <a:p>
            <a:r>
              <a:rPr lang="en-US" sz="1700" kern="0" dirty="0">
                <a:solidFill>
                  <a:srgbClr val="FF0000"/>
                </a:solidFill>
                <a:latin typeface="Arial" panose="020B0604020202020204" pitchFamily="34" charset="0"/>
                <a:cs typeface="Arial" panose="020B0604020202020204" pitchFamily="34" charset="0"/>
              </a:rPr>
              <a:t>available initialization methods</a:t>
            </a:r>
            <a:endParaRPr lang="en-US" sz="1700" dirty="0">
              <a:solidFill>
                <a:srgbClr val="FF0000"/>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41BABEB1-1ABB-49E6-B8FF-525223F6915E}"/>
              </a:ext>
            </a:extLst>
          </p:cNvPr>
          <p:cNvCxnSpPr>
            <a:cxnSpLocks/>
          </p:cNvCxnSpPr>
          <p:nvPr/>
        </p:nvCxnSpPr>
        <p:spPr bwMode="auto">
          <a:xfrm flipH="1">
            <a:off x="4932040" y="1772816"/>
            <a:ext cx="504056" cy="183099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02B64E3F-ACC2-4A2C-88E6-168A28E8073A}"/>
              </a:ext>
            </a:extLst>
          </p:cNvPr>
          <p:cNvCxnSpPr>
            <a:cxnSpLocks/>
          </p:cNvCxnSpPr>
          <p:nvPr/>
        </p:nvCxnSpPr>
        <p:spPr bwMode="auto">
          <a:xfrm flipH="1">
            <a:off x="3510667" y="4202239"/>
            <a:ext cx="1641194" cy="15140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0" name="Rectangle 19">
            <a:extLst>
              <a:ext uri="{FF2B5EF4-FFF2-40B4-BE49-F238E27FC236}">
                <a16:creationId xmlns:a16="http://schemas.microsoft.com/office/drawing/2014/main" id="{64DE2DBB-0942-49C0-9B55-C437D1B3CFC7}"/>
              </a:ext>
            </a:extLst>
          </p:cNvPr>
          <p:cNvSpPr/>
          <p:nvPr/>
        </p:nvSpPr>
        <p:spPr>
          <a:xfrm>
            <a:off x="5237528" y="2582249"/>
            <a:ext cx="3110147" cy="353943"/>
          </a:xfrm>
          <a:prstGeom prst="rect">
            <a:avLst/>
          </a:prstGeom>
        </p:spPr>
        <p:txBody>
          <a:bodyPr wrap="none">
            <a:spAutoFit/>
          </a:bodyPr>
          <a:lstStyle/>
          <a:p>
            <a:r>
              <a:rPr lang="en-US" sz="1700" kern="0" dirty="0">
                <a:solidFill>
                  <a:srgbClr val="FF0000"/>
                </a:solidFill>
                <a:latin typeface="Arial" panose="020B0604020202020204" pitchFamily="34" charset="0"/>
                <a:cs typeface="Arial" panose="020B0604020202020204" pitchFamily="34" charset="0"/>
              </a:rPr>
              <a:t>available clustering algorithms</a:t>
            </a:r>
            <a:endParaRPr lang="en-US" sz="1700" dirty="0">
              <a:solidFill>
                <a:srgbClr val="FF0000"/>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E154FF82-3EA6-4FD5-9942-6264A7AF715D}"/>
              </a:ext>
            </a:extLst>
          </p:cNvPr>
          <p:cNvSpPr/>
          <p:nvPr/>
        </p:nvSpPr>
        <p:spPr bwMode="auto">
          <a:xfrm>
            <a:off x="2771800" y="3624436"/>
            <a:ext cx="2160240" cy="16696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22" name="Rectangle 21">
            <a:extLst>
              <a:ext uri="{FF2B5EF4-FFF2-40B4-BE49-F238E27FC236}">
                <a16:creationId xmlns:a16="http://schemas.microsoft.com/office/drawing/2014/main" id="{EC76B5EF-EEF5-4BFF-AF43-BF288A50C7EC}"/>
              </a:ext>
            </a:extLst>
          </p:cNvPr>
          <p:cNvSpPr/>
          <p:nvPr/>
        </p:nvSpPr>
        <p:spPr bwMode="auto">
          <a:xfrm>
            <a:off x="2771800" y="3836917"/>
            <a:ext cx="2160240" cy="16696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23" name="Rectangle 22">
            <a:extLst>
              <a:ext uri="{FF2B5EF4-FFF2-40B4-BE49-F238E27FC236}">
                <a16:creationId xmlns:a16="http://schemas.microsoft.com/office/drawing/2014/main" id="{561AE01F-2350-431D-995F-75CB7ECF4800}"/>
              </a:ext>
            </a:extLst>
          </p:cNvPr>
          <p:cNvSpPr/>
          <p:nvPr/>
        </p:nvSpPr>
        <p:spPr>
          <a:xfrm>
            <a:off x="5151861" y="3994770"/>
            <a:ext cx="3884635" cy="877163"/>
          </a:xfrm>
          <a:prstGeom prst="rect">
            <a:avLst/>
          </a:prstGeom>
        </p:spPr>
        <p:txBody>
          <a:bodyPr wrap="square">
            <a:spAutoFit/>
          </a:bodyPr>
          <a:lstStyle/>
          <a:p>
            <a:r>
              <a:rPr lang="en-US" sz="1700" kern="0" dirty="0">
                <a:solidFill>
                  <a:srgbClr val="FF0000"/>
                </a:solidFill>
                <a:latin typeface="Arial" panose="020B0604020202020204" pitchFamily="34" charset="0"/>
                <a:cs typeface="Arial" panose="020B0604020202020204" pitchFamily="34" charset="0"/>
              </a:rPr>
              <a:t>For which </a:t>
            </a:r>
            <a:r>
              <a:rPr lang="en-US" sz="1700" kern="0" dirty="0" err="1">
                <a:solidFill>
                  <a:srgbClr val="FF0000"/>
                </a:solidFill>
                <a:latin typeface="Arial" panose="020B0604020202020204" pitchFamily="34" charset="0"/>
                <a:cs typeface="Arial" panose="020B0604020202020204" pitchFamily="34" charset="0"/>
              </a:rPr>
              <a:t>ks</a:t>
            </a:r>
            <a:r>
              <a:rPr lang="en-US" sz="1700" kern="0" dirty="0">
                <a:solidFill>
                  <a:srgbClr val="FF0000"/>
                </a:solidFill>
                <a:latin typeface="Arial" panose="020B0604020202020204" pitchFamily="34" charset="0"/>
                <a:cs typeface="Arial" panose="020B0604020202020204" pitchFamily="34" charset="0"/>
              </a:rPr>
              <a:t> to execute the clustering.</a:t>
            </a:r>
          </a:p>
          <a:p>
            <a:r>
              <a:rPr lang="en-US" sz="1700" kern="0" dirty="0">
                <a:solidFill>
                  <a:srgbClr val="FF0000"/>
                </a:solidFill>
                <a:latin typeface="Arial" panose="020B0604020202020204" pitchFamily="34" charset="0"/>
                <a:cs typeface="Arial" panose="020B0604020202020204" pitchFamily="34" charset="0"/>
              </a:rPr>
              <a:t>Pick start k = 2</a:t>
            </a:r>
          </a:p>
          <a:p>
            <a:r>
              <a:rPr lang="en-US" sz="1700" kern="0" dirty="0">
                <a:solidFill>
                  <a:srgbClr val="FF0000"/>
                </a:solidFill>
                <a:latin typeface="Arial" panose="020B0604020202020204" pitchFamily="34" charset="0"/>
                <a:cs typeface="Arial" panose="020B0604020202020204" pitchFamily="34" charset="0"/>
              </a:rPr>
              <a:t>and end k = number of clusters x2</a:t>
            </a:r>
            <a:endParaRPr lang="en-US" sz="1700" dirty="0">
              <a:solidFill>
                <a:srgbClr val="FF0000"/>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430A8541-B052-4527-AF6C-B5E8ABDB4C88}"/>
              </a:ext>
            </a:extLst>
          </p:cNvPr>
          <p:cNvCxnSpPr>
            <a:cxnSpLocks/>
          </p:cNvCxnSpPr>
          <p:nvPr/>
        </p:nvCxnSpPr>
        <p:spPr bwMode="auto">
          <a:xfrm flipH="1">
            <a:off x="3510667" y="4394838"/>
            <a:ext cx="1641194" cy="15140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5" name="Rectangle 24">
            <a:extLst>
              <a:ext uri="{FF2B5EF4-FFF2-40B4-BE49-F238E27FC236}">
                <a16:creationId xmlns:a16="http://schemas.microsoft.com/office/drawing/2014/main" id="{A60A8F8D-D63F-4C4D-8909-3C575C0BBC87}"/>
              </a:ext>
            </a:extLst>
          </p:cNvPr>
          <p:cNvSpPr/>
          <p:nvPr/>
        </p:nvSpPr>
        <p:spPr bwMode="auto">
          <a:xfrm>
            <a:off x="2814261" y="4209646"/>
            <a:ext cx="696406" cy="20507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26" name="Rectangle 25">
            <a:extLst>
              <a:ext uri="{FF2B5EF4-FFF2-40B4-BE49-F238E27FC236}">
                <a16:creationId xmlns:a16="http://schemas.microsoft.com/office/drawing/2014/main" id="{CC976182-962E-4B03-B350-11B5C7AE1096}"/>
              </a:ext>
            </a:extLst>
          </p:cNvPr>
          <p:cNvSpPr/>
          <p:nvPr/>
        </p:nvSpPr>
        <p:spPr bwMode="auto">
          <a:xfrm>
            <a:off x="2814261" y="4457866"/>
            <a:ext cx="696406" cy="20507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27" name="Rectangle 26">
            <a:extLst>
              <a:ext uri="{FF2B5EF4-FFF2-40B4-BE49-F238E27FC236}">
                <a16:creationId xmlns:a16="http://schemas.microsoft.com/office/drawing/2014/main" id="{7262BB08-DD21-4344-871C-3DE15A7D1B6B}"/>
              </a:ext>
            </a:extLst>
          </p:cNvPr>
          <p:cNvSpPr/>
          <p:nvPr/>
        </p:nvSpPr>
        <p:spPr bwMode="auto">
          <a:xfrm>
            <a:off x="2658239" y="3149956"/>
            <a:ext cx="852427" cy="23297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cxnSp>
        <p:nvCxnSpPr>
          <p:cNvPr id="29" name="Straight Arrow Connector 28">
            <a:extLst>
              <a:ext uri="{FF2B5EF4-FFF2-40B4-BE49-F238E27FC236}">
                <a16:creationId xmlns:a16="http://schemas.microsoft.com/office/drawing/2014/main" id="{A2625C17-BD8A-41B1-B018-3D5F6AE4B672}"/>
              </a:ext>
            </a:extLst>
          </p:cNvPr>
          <p:cNvCxnSpPr>
            <a:cxnSpLocks/>
          </p:cNvCxnSpPr>
          <p:nvPr/>
        </p:nvCxnSpPr>
        <p:spPr bwMode="auto">
          <a:xfrm flipH="1">
            <a:off x="3248013" y="1306655"/>
            <a:ext cx="1598360" cy="181527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864DB0AC-9189-4CF4-94C8-295ABE7F1351}"/>
              </a:ext>
            </a:extLst>
          </p:cNvPr>
          <p:cNvCxnSpPr>
            <a:cxnSpLocks/>
          </p:cNvCxnSpPr>
          <p:nvPr/>
        </p:nvCxnSpPr>
        <p:spPr bwMode="auto">
          <a:xfrm flipH="1">
            <a:off x="4932040" y="2918835"/>
            <a:ext cx="1584176" cy="95904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2003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9A13A28-0B0C-4F4E-B870-F112B2436FA6}"/>
              </a:ext>
            </a:extLst>
          </p:cNvPr>
          <p:cNvSpPr>
            <a:spLocks noGrp="1"/>
          </p:cNvSpPr>
          <p:nvPr>
            <p:ph type="sldNum" sz="quarter" idx="12"/>
          </p:nvPr>
        </p:nvSpPr>
        <p:spPr/>
        <p:txBody>
          <a:bodyPr/>
          <a:lstStyle/>
          <a:p>
            <a:fld id="{22230EF6-6C13-413D-A541-8FA2732E8850}" type="slidenum">
              <a:rPr lang="en-GB" altLang="en-US" smtClean="0"/>
              <a:pPr/>
              <a:t>7</a:t>
            </a:fld>
            <a:endParaRPr lang="en-GB" altLang="en-US"/>
          </a:p>
        </p:txBody>
      </p:sp>
      <p:sp>
        <p:nvSpPr>
          <p:cNvPr id="8" name="Title 1">
            <a:extLst>
              <a:ext uri="{FF2B5EF4-FFF2-40B4-BE49-F238E27FC236}">
                <a16:creationId xmlns:a16="http://schemas.microsoft.com/office/drawing/2014/main" id="{3B3A4EC6-B011-450A-903F-4AFFAFBB1110}"/>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Concept of classification</a:t>
            </a:r>
          </a:p>
        </p:txBody>
      </p:sp>
      <p:grpSp>
        <p:nvGrpSpPr>
          <p:cNvPr id="17" name="Group 16">
            <a:extLst>
              <a:ext uri="{FF2B5EF4-FFF2-40B4-BE49-F238E27FC236}">
                <a16:creationId xmlns:a16="http://schemas.microsoft.com/office/drawing/2014/main" id="{8F0FF5E3-2C73-403C-913D-CE5230E94485}"/>
              </a:ext>
            </a:extLst>
          </p:cNvPr>
          <p:cNvGrpSpPr/>
          <p:nvPr/>
        </p:nvGrpSpPr>
        <p:grpSpPr>
          <a:xfrm>
            <a:off x="1357115" y="2060848"/>
            <a:ext cx="2494806" cy="4074368"/>
            <a:chOff x="179511" y="1772816"/>
            <a:chExt cx="2494806" cy="4074368"/>
          </a:xfrm>
        </p:grpSpPr>
        <p:pic>
          <p:nvPicPr>
            <p:cNvPr id="9" name="Picture 2">
              <a:extLst>
                <a:ext uri="{FF2B5EF4-FFF2-40B4-BE49-F238E27FC236}">
                  <a16:creationId xmlns:a16="http://schemas.microsoft.com/office/drawing/2014/main" id="{2922CF27-D5F9-4FFA-99AB-E736C8992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77" y="2230401"/>
              <a:ext cx="23431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BA12EAE6-B0CA-4AB5-867A-7554701BB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89" y="5256634"/>
              <a:ext cx="14573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56B80A71-DB00-4A8C-A84A-CD72DD0F1E0D}"/>
                </a:ext>
              </a:extLst>
            </p:cNvPr>
            <p:cNvSpPr/>
            <p:nvPr/>
          </p:nvSpPr>
          <p:spPr>
            <a:xfrm>
              <a:off x="179511" y="1772816"/>
              <a:ext cx="2439199" cy="461665"/>
            </a:xfrm>
            <a:prstGeom prst="rect">
              <a:avLst/>
            </a:prstGeom>
          </p:spPr>
          <p:txBody>
            <a:bodyPr wrap="square">
              <a:spAutoFit/>
            </a:bodyPr>
            <a:lstStyle/>
            <a:p>
              <a:pPr algn="ctr"/>
              <a:r>
                <a:rPr lang="en-GB" b="1" dirty="0">
                  <a:solidFill>
                    <a:srgbClr val="FF0000"/>
                  </a:solidFill>
                  <a:latin typeface="+mn-lt"/>
                </a:rPr>
                <a:t>Our data</a:t>
              </a:r>
              <a:endParaRPr lang="en-US" dirty="0">
                <a:latin typeface="+mn-lt"/>
              </a:endParaRPr>
            </a:p>
          </p:txBody>
        </p:sp>
        <p:sp>
          <p:nvSpPr>
            <p:cNvPr id="12" name="Rectangle 11">
              <a:extLst>
                <a:ext uri="{FF2B5EF4-FFF2-40B4-BE49-F238E27FC236}">
                  <a16:creationId xmlns:a16="http://schemas.microsoft.com/office/drawing/2014/main" id="{2FD11AB2-E3B2-40A2-8001-E0038C63FB39}"/>
                </a:ext>
              </a:extLst>
            </p:cNvPr>
            <p:cNvSpPr/>
            <p:nvPr/>
          </p:nvSpPr>
          <p:spPr>
            <a:xfrm>
              <a:off x="235118" y="4799049"/>
              <a:ext cx="2439199" cy="461665"/>
            </a:xfrm>
            <a:prstGeom prst="rect">
              <a:avLst/>
            </a:prstGeom>
          </p:spPr>
          <p:txBody>
            <a:bodyPr wrap="square">
              <a:spAutoFit/>
            </a:bodyPr>
            <a:lstStyle/>
            <a:p>
              <a:pPr algn="ctr"/>
              <a:r>
                <a:rPr lang="en-GB" b="1" dirty="0">
                  <a:solidFill>
                    <a:srgbClr val="FF0000"/>
                  </a:solidFill>
                  <a:latin typeface="+mn-lt"/>
                </a:rPr>
                <a:t>Our classes</a:t>
              </a:r>
              <a:endParaRPr lang="en-US" dirty="0">
                <a:latin typeface="+mn-lt"/>
              </a:endParaRPr>
            </a:p>
          </p:txBody>
        </p:sp>
      </p:grpSp>
      <p:grpSp>
        <p:nvGrpSpPr>
          <p:cNvPr id="13" name="Group 12">
            <a:extLst>
              <a:ext uri="{FF2B5EF4-FFF2-40B4-BE49-F238E27FC236}">
                <a16:creationId xmlns:a16="http://schemas.microsoft.com/office/drawing/2014/main" id="{7FBBCA56-8500-42C1-AF34-1A76B189CCB6}"/>
              </a:ext>
            </a:extLst>
          </p:cNvPr>
          <p:cNvGrpSpPr/>
          <p:nvPr/>
        </p:nvGrpSpPr>
        <p:grpSpPr>
          <a:xfrm>
            <a:off x="5292080" y="2548521"/>
            <a:ext cx="1457325" cy="3216347"/>
            <a:chOff x="7466651" y="2382172"/>
            <a:chExt cx="1457325" cy="3216347"/>
          </a:xfrm>
        </p:grpSpPr>
        <p:pic>
          <p:nvPicPr>
            <p:cNvPr id="14" name="Picture 4">
              <a:extLst>
                <a:ext uri="{FF2B5EF4-FFF2-40B4-BE49-F238E27FC236}">
                  <a16:creationId xmlns:a16="http://schemas.microsoft.com/office/drawing/2014/main" id="{B7744DA8-B134-449D-B24A-E43E2B7EDA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5238" y="4493619"/>
              <a:ext cx="12001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a:extLst>
                <a:ext uri="{FF2B5EF4-FFF2-40B4-BE49-F238E27FC236}">
                  <a16:creationId xmlns:a16="http://schemas.microsoft.com/office/drawing/2014/main" id="{C153C2DC-508B-471C-9486-992FF335D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6651" y="2786821"/>
              <a:ext cx="14573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E8169EAA-B37F-432D-B6DE-23FF86DE4FD6}"/>
                </a:ext>
              </a:extLst>
            </p:cNvPr>
            <p:cNvSpPr/>
            <p:nvPr/>
          </p:nvSpPr>
          <p:spPr>
            <a:xfrm>
              <a:off x="7466651" y="2382172"/>
              <a:ext cx="1391150" cy="461665"/>
            </a:xfrm>
            <a:prstGeom prst="rect">
              <a:avLst/>
            </a:prstGeom>
          </p:spPr>
          <p:txBody>
            <a:bodyPr wrap="square">
              <a:spAutoFit/>
            </a:bodyPr>
            <a:lstStyle/>
            <a:p>
              <a:pPr algn="ctr"/>
              <a:r>
                <a:rPr lang="en-GB" b="1" dirty="0">
                  <a:solidFill>
                    <a:srgbClr val="FF0000"/>
                  </a:solidFill>
                  <a:latin typeface="+mn-lt"/>
                </a:rPr>
                <a:t>Result</a:t>
              </a:r>
              <a:endParaRPr lang="en-US" dirty="0">
                <a:latin typeface="+mn-lt"/>
              </a:endParaRPr>
            </a:p>
          </p:txBody>
        </p:sp>
      </p:grpSp>
    </p:spTree>
    <p:extLst>
      <p:ext uri="{BB962C8B-B14F-4D97-AF65-F5344CB8AC3E}">
        <p14:creationId xmlns:p14="http://schemas.microsoft.com/office/powerpoint/2010/main" val="353419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9257CF3-8FC4-4173-BA0B-442D00BE5197}"/>
              </a:ext>
            </a:extLst>
          </p:cNvPr>
          <p:cNvSpPr/>
          <p:nvPr/>
        </p:nvSpPr>
        <p:spPr>
          <a:xfrm>
            <a:off x="64790" y="3573016"/>
            <a:ext cx="9064402" cy="3231654"/>
          </a:xfrm>
          <a:prstGeom prst="rect">
            <a:avLst/>
          </a:prstGeom>
        </p:spPr>
        <p:txBody>
          <a:bodyPr wrap="square">
            <a:spAutoFit/>
          </a:bodyPr>
          <a:lstStyle/>
          <a:p>
            <a:r>
              <a:rPr lang="en-US" sz="1700" kern="0" dirty="0">
                <a:solidFill>
                  <a:srgbClr val="FF0000"/>
                </a:solidFill>
                <a:latin typeface="Arial" panose="020B0604020202020204" pitchFamily="34" charset="0"/>
                <a:cs typeface="Arial" panose="020B0604020202020204" pitchFamily="34" charset="0"/>
              </a:rPr>
              <a:t>(3) Navigate to the folder you had previously specified:</a:t>
            </a:r>
          </a:p>
          <a:p>
            <a:r>
              <a:rPr lang="en-US" sz="1700" b="1" kern="0" dirty="0">
                <a:solidFill>
                  <a:srgbClr val="2A196F"/>
                </a:solidFill>
                <a:latin typeface="Arial" panose="020B0604020202020204" pitchFamily="34" charset="0"/>
                <a:cs typeface="Arial" panose="020B0604020202020204" pitchFamily="34" charset="0"/>
              </a:rPr>
              <a:t>(a) k2s0 folder: </a:t>
            </a:r>
            <a:r>
              <a:rPr lang="en-US" sz="1700" kern="0" dirty="0">
                <a:solidFill>
                  <a:srgbClr val="2A196F"/>
                </a:solidFill>
                <a:latin typeface="Arial" panose="020B0604020202020204" pitchFamily="34" charset="0"/>
                <a:cs typeface="Arial" panose="020B0604020202020204" pitchFamily="34" charset="0"/>
              </a:rPr>
              <a:t>contains your clustering results (k=2 is the number of clusters, ignore s).</a:t>
            </a:r>
          </a:p>
          <a:p>
            <a:r>
              <a:rPr lang="en-US" sz="1700" b="1" kern="0" dirty="0">
                <a:solidFill>
                  <a:srgbClr val="2A196F"/>
                </a:solidFill>
                <a:latin typeface="Arial" panose="020B0604020202020204" pitchFamily="34" charset="0"/>
                <a:cs typeface="Arial" panose="020B0604020202020204" pitchFamily="34" charset="0"/>
              </a:rPr>
              <a:t>(b) </a:t>
            </a:r>
            <a:r>
              <a:rPr lang="en-US" sz="1700" b="1" kern="0" dirty="0" err="1">
                <a:solidFill>
                  <a:srgbClr val="2A196F"/>
                </a:solidFill>
                <a:latin typeface="Arial" panose="020B0604020202020204" pitchFamily="34" charset="0"/>
                <a:cs typeface="Arial" panose="020B0604020202020204" pitchFamily="34" charset="0"/>
              </a:rPr>
              <a:t>cl_res.mat</a:t>
            </a:r>
            <a:r>
              <a:rPr lang="en-US" sz="1700" b="1" kern="0" dirty="0">
                <a:solidFill>
                  <a:srgbClr val="2A196F"/>
                </a:solidFill>
                <a:latin typeface="Arial" panose="020B0604020202020204" pitchFamily="34" charset="0"/>
                <a:cs typeface="Arial" panose="020B0604020202020204" pitchFamily="34" charset="0"/>
              </a:rPr>
              <a:t>: </a:t>
            </a:r>
            <a:r>
              <a:rPr lang="en-US" sz="1700" kern="0" dirty="0">
                <a:solidFill>
                  <a:srgbClr val="2A196F"/>
                </a:solidFill>
                <a:latin typeface="Arial" panose="020B0604020202020204" pitchFamily="34" charset="0"/>
                <a:cs typeface="Arial" panose="020B0604020202020204" pitchFamily="34" charset="0"/>
              </a:rPr>
              <a:t>this file can you used to reload your results in the GUI</a:t>
            </a:r>
          </a:p>
          <a:p>
            <a:r>
              <a:rPr lang="en-US" sz="1700" b="1" kern="0" dirty="0">
                <a:solidFill>
                  <a:srgbClr val="2A196F"/>
                </a:solidFill>
                <a:latin typeface="Arial" panose="020B0604020202020204" pitchFamily="34" charset="0"/>
                <a:cs typeface="Arial" panose="020B0604020202020204" pitchFamily="34" charset="0"/>
              </a:rPr>
              <a:t>(c) data.csv: </a:t>
            </a:r>
            <a:r>
              <a:rPr lang="en-US" sz="1700" kern="0" dirty="0">
                <a:solidFill>
                  <a:srgbClr val="2A196F"/>
                </a:solidFill>
                <a:latin typeface="Arial" panose="020B0604020202020204" pitchFamily="34" charset="0"/>
                <a:cs typeface="Arial" panose="020B0604020202020204" pitchFamily="34" charset="0"/>
              </a:rPr>
              <a:t>your clustered dataset; rows=observations, columns=features.</a:t>
            </a:r>
          </a:p>
          <a:p>
            <a:r>
              <a:rPr lang="en-US" sz="1700" b="1" kern="0" dirty="0">
                <a:solidFill>
                  <a:srgbClr val="2A196F"/>
                </a:solidFill>
                <a:latin typeface="Arial" panose="020B0604020202020204" pitchFamily="34" charset="0"/>
                <a:cs typeface="Arial" panose="020B0604020202020204" pitchFamily="34" charset="0"/>
              </a:rPr>
              <a:t>(d) info.csv: </a:t>
            </a:r>
            <a:r>
              <a:rPr lang="en-US" sz="1700" kern="0" dirty="0">
                <a:solidFill>
                  <a:srgbClr val="2A196F"/>
                </a:solidFill>
                <a:latin typeface="Arial" panose="020B0604020202020204" pitchFamily="34" charset="0"/>
                <a:cs typeface="Arial" panose="020B0604020202020204" pitchFamily="34" charset="0"/>
              </a:rPr>
              <a:t>information about your clustering, which methods and features you used.</a:t>
            </a:r>
          </a:p>
          <a:p>
            <a:endParaRPr lang="da-DK" sz="1700" kern="0" dirty="0">
              <a:solidFill>
                <a:srgbClr val="2A196F"/>
              </a:solidFill>
              <a:latin typeface="Arial" panose="020B0604020202020204" pitchFamily="34" charset="0"/>
              <a:cs typeface="Arial" panose="020B0604020202020204" pitchFamily="34" charset="0"/>
            </a:endParaRPr>
          </a:p>
          <a:p>
            <a:r>
              <a:rPr lang="en-US" sz="1700" b="1" kern="0" dirty="0">
                <a:solidFill>
                  <a:srgbClr val="2A196F"/>
                </a:solidFill>
                <a:latin typeface="Arial" panose="020B0604020202020204" pitchFamily="34" charset="0"/>
                <a:cs typeface="Arial" panose="020B0604020202020204" pitchFamily="34" charset="0"/>
              </a:rPr>
              <a:t>k2s0 folder (and other similar folders):</a:t>
            </a:r>
          </a:p>
          <a:p>
            <a:pPr marL="342900" indent="-342900">
              <a:buAutoNum type="alphaLcParenBoth"/>
            </a:pPr>
            <a:r>
              <a:rPr lang="en-US" sz="1700" b="1" kern="0" dirty="0">
                <a:solidFill>
                  <a:srgbClr val="2A196F"/>
                </a:solidFill>
                <a:latin typeface="Arial" panose="020B0604020202020204" pitchFamily="34" charset="0"/>
                <a:cs typeface="Arial" panose="020B0604020202020204" pitchFamily="34" charset="0"/>
              </a:rPr>
              <a:t>assignments.csv: </a:t>
            </a:r>
            <a:r>
              <a:rPr lang="en-US" sz="1700" kern="0" dirty="0">
                <a:solidFill>
                  <a:srgbClr val="2A196F"/>
                </a:solidFill>
                <a:latin typeface="Arial" panose="020B0604020202020204" pitchFamily="34" charset="0"/>
                <a:cs typeface="Arial" panose="020B0604020202020204" pitchFamily="34" charset="0"/>
              </a:rPr>
              <a:t>contains the cluster assignment of each datapoint.</a:t>
            </a:r>
          </a:p>
          <a:p>
            <a:pPr marL="342900" indent="-342900">
              <a:buFontTx/>
              <a:buAutoNum type="alphaLcParenBoth"/>
            </a:pPr>
            <a:r>
              <a:rPr lang="en-US" sz="1700" b="1" kern="0" dirty="0">
                <a:solidFill>
                  <a:srgbClr val="2A196F"/>
                </a:solidFill>
                <a:latin typeface="Arial" panose="020B0604020202020204" pitchFamily="34" charset="0"/>
                <a:cs typeface="Arial" panose="020B0604020202020204" pitchFamily="34" charset="0"/>
              </a:rPr>
              <a:t>finalCentroids.csv: </a:t>
            </a:r>
            <a:r>
              <a:rPr lang="en-US" sz="1700" kern="0" dirty="0">
                <a:solidFill>
                  <a:srgbClr val="2A196F"/>
                </a:solidFill>
                <a:latin typeface="Arial" panose="020B0604020202020204" pitchFamily="34" charset="0"/>
                <a:cs typeface="Arial" panose="020B0604020202020204" pitchFamily="34" charset="0"/>
              </a:rPr>
              <a:t>centroid locations after convergence each row is </a:t>
            </a:r>
          </a:p>
          <a:p>
            <a:r>
              <a:rPr lang="en-US" sz="1700" kern="0" dirty="0">
                <a:solidFill>
                  <a:srgbClr val="2A196F"/>
                </a:solidFill>
                <a:latin typeface="Arial" panose="020B0604020202020204" pitchFamily="34" charset="0"/>
                <a:cs typeface="Arial" panose="020B0604020202020204" pitchFamily="34" charset="0"/>
              </a:rPr>
              <a:t>a centroid and each column a dimension (feature).</a:t>
            </a:r>
          </a:p>
          <a:p>
            <a:r>
              <a:rPr lang="en-US" sz="1700" b="1" kern="0" dirty="0">
                <a:solidFill>
                  <a:srgbClr val="2A196F"/>
                </a:solidFill>
                <a:latin typeface="Arial" panose="020B0604020202020204" pitchFamily="34" charset="0"/>
                <a:cs typeface="Arial" panose="020B0604020202020204" pitchFamily="34" charset="0"/>
              </a:rPr>
              <a:t>(c) initialCentroids.csv: </a:t>
            </a:r>
            <a:r>
              <a:rPr lang="en-US" sz="1700" kern="0" dirty="0">
                <a:solidFill>
                  <a:srgbClr val="2A196F"/>
                </a:solidFill>
                <a:latin typeface="Arial" panose="020B0604020202020204" pitchFamily="34" charset="0"/>
                <a:cs typeface="Arial" panose="020B0604020202020204" pitchFamily="34" charset="0"/>
              </a:rPr>
              <a:t>initial centroid locations each row is a centroid </a:t>
            </a:r>
          </a:p>
          <a:p>
            <a:r>
              <a:rPr lang="en-US" sz="1700" kern="0" dirty="0">
                <a:solidFill>
                  <a:srgbClr val="2A196F"/>
                </a:solidFill>
                <a:latin typeface="Arial" panose="020B0604020202020204" pitchFamily="34" charset="0"/>
                <a:cs typeface="Arial" panose="020B0604020202020204" pitchFamily="34" charset="0"/>
              </a:rPr>
              <a:t>and each column a dimension (feature).</a:t>
            </a:r>
          </a:p>
        </p:txBody>
      </p:sp>
      <p:pic>
        <p:nvPicPr>
          <p:cNvPr id="3" name="Picture 2">
            <a:extLst>
              <a:ext uri="{FF2B5EF4-FFF2-40B4-BE49-F238E27FC236}">
                <a16:creationId xmlns:a16="http://schemas.microsoft.com/office/drawing/2014/main" id="{A0FD5D62-32E1-4D96-97EB-D26E7EA400A4}"/>
              </a:ext>
            </a:extLst>
          </p:cNvPr>
          <p:cNvPicPr>
            <a:picLocks noChangeAspect="1"/>
          </p:cNvPicPr>
          <p:nvPr/>
        </p:nvPicPr>
        <p:blipFill>
          <a:blip r:embed="rId2"/>
          <a:stretch>
            <a:fillRect/>
          </a:stretch>
        </p:blipFill>
        <p:spPr>
          <a:xfrm>
            <a:off x="14808" y="1600329"/>
            <a:ext cx="2564049" cy="1500004"/>
          </a:xfrm>
          <a:prstGeom prst="rect">
            <a:avLst/>
          </a:prstGeom>
        </p:spPr>
      </p:pic>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70</a:t>
            </a:fld>
            <a:endParaRPr lang="en-GB" altLang="en-US"/>
          </a:p>
        </p:txBody>
      </p:sp>
      <p:sp>
        <p:nvSpPr>
          <p:cNvPr id="28" name="TextBox 27">
            <a:extLst>
              <a:ext uri="{FF2B5EF4-FFF2-40B4-BE49-F238E27FC236}">
                <a16:creationId xmlns:a16="http://schemas.microsoft.com/office/drawing/2014/main" id="{BBAC81BB-EAA7-4E77-9576-497077D7E97A}"/>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0" name="Slide Number Placeholder 5">
            <a:extLst>
              <a:ext uri="{FF2B5EF4-FFF2-40B4-BE49-F238E27FC236}">
                <a16:creationId xmlns:a16="http://schemas.microsoft.com/office/drawing/2014/main" id="{D99AA70A-5511-4EEE-B2F1-FD696F855367}"/>
              </a:ext>
            </a:extLst>
          </p:cNvPr>
          <p:cNvSpPr txBox="1">
            <a:spLocks/>
          </p:cNvSpPr>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0"/>
              </a:spcBef>
              <a:spcAft>
                <a:spcPct val="0"/>
              </a:spcAft>
              <a:defRPr sz="1800" kern="1200">
                <a:solidFill>
                  <a:srgbClr val="2A196F"/>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a:lstStyle>
          <a:p>
            <a:fld id="{22230EF6-6C13-413D-A541-8FA2732E8850}" type="slidenum">
              <a:rPr lang="en-GB" altLang="en-US" smtClean="0"/>
              <a:pPr/>
              <a:t>70</a:t>
            </a:fld>
            <a:endParaRPr lang="en-GB" altLang="en-US"/>
          </a:p>
        </p:txBody>
      </p:sp>
      <p:sp>
        <p:nvSpPr>
          <p:cNvPr id="11" name="TextBox 10">
            <a:extLst>
              <a:ext uri="{FF2B5EF4-FFF2-40B4-BE49-F238E27FC236}">
                <a16:creationId xmlns:a16="http://schemas.microsoft.com/office/drawing/2014/main" id="{50147B84-E5F8-4BFE-AC43-A6755348B32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2" name="Title 1">
            <a:extLst>
              <a:ext uri="{FF2B5EF4-FFF2-40B4-BE49-F238E27FC236}">
                <a16:creationId xmlns:a16="http://schemas.microsoft.com/office/drawing/2014/main" id="{32283582-2600-43EE-A7B8-B25957D57293}"/>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Project Part B</a:t>
            </a:r>
          </a:p>
        </p:txBody>
      </p:sp>
      <p:sp>
        <p:nvSpPr>
          <p:cNvPr id="31" name="Rectangle 30">
            <a:extLst>
              <a:ext uri="{FF2B5EF4-FFF2-40B4-BE49-F238E27FC236}">
                <a16:creationId xmlns:a16="http://schemas.microsoft.com/office/drawing/2014/main" id="{1AC26483-CA92-4AD7-9E9E-A6F81A169F76}"/>
              </a:ext>
            </a:extLst>
          </p:cNvPr>
          <p:cNvSpPr/>
          <p:nvPr/>
        </p:nvSpPr>
        <p:spPr bwMode="auto">
          <a:xfrm>
            <a:off x="755576" y="2863886"/>
            <a:ext cx="1080120" cy="20507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sp>
        <p:nvSpPr>
          <p:cNvPr id="32" name="Rectangle 31">
            <a:extLst>
              <a:ext uri="{FF2B5EF4-FFF2-40B4-BE49-F238E27FC236}">
                <a16:creationId xmlns:a16="http://schemas.microsoft.com/office/drawing/2014/main" id="{DFF6B01B-C236-4034-ADCF-25406CD34883}"/>
              </a:ext>
            </a:extLst>
          </p:cNvPr>
          <p:cNvSpPr/>
          <p:nvPr/>
        </p:nvSpPr>
        <p:spPr bwMode="auto">
          <a:xfrm>
            <a:off x="1932433" y="2420888"/>
            <a:ext cx="646424" cy="3600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UOS Stephenson" pitchFamily="-128" charset="0"/>
            </a:endParaRPr>
          </a:p>
        </p:txBody>
      </p:sp>
      <p:cxnSp>
        <p:nvCxnSpPr>
          <p:cNvPr id="27" name="Straight Arrow Connector 26">
            <a:extLst>
              <a:ext uri="{FF2B5EF4-FFF2-40B4-BE49-F238E27FC236}">
                <a16:creationId xmlns:a16="http://schemas.microsoft.com/office/drawing/2014/main" id="{A5DB278B-6AC9-4415-ACDA-192C3975F170}"/>
              </a:ext>
            </a:extLst>
          </p:cNvPr>
          <p:cNvCxnSpPr>
            <a:cxnSpLocks/>
            <a:endCxn id="35" idx="1"/>
          </p:cNvCxnSpPr>
          <p:nvPr/>
        </p:nvCxnSpPr>
        <p:spPr bwMode="auto">
          <a:xfrm>
            <a:off x="1326885" y="3140968"/>
            <a:ext cx="109123" cy="11510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35" name="Rectangle 34">
            <a:extLst>
              <a:ext uri="{FF2B5EF4-FFF2-40B4-BE49-F238E27FC236}">
                <a16:creationId xmlns:a16="http://schemas.microsoft.com/office/drawing/2014/main" id="{6690A2AA-DB10-4109-9F4D-0B0C95D504D7}"/>
              </a:ext>
            </a:extLst>
          </p:cNvPr>
          <p:cNvSpPr/>
          <p:nvPr/>
        </p:nvSpPr>
        <p:spPr>
          <a:xfrm>
            <a:off x="1436008" y="3079104"/>
            <a:ext cx="2783134" cy="353943"/>
          </a:xfrm>
          <a:prstGeom prst="rect">
            <a:avLst/>
          </a:prstGeom>
        </p:spPr>
        <p:txBody>
          <a:bodyPr wrap="none">
            <a:spAutoFit/>
          </a:bodyPr>
          <a:lstStyle/>
          <a:p>
            <a:r>
              <a:rPr lang="en-US" sz="1700" kern="0" dirty="0">
                <a:solidFill>
                  <a:srgbClr val="FF0000"/>
                </a:solidFill>
                <a:latin typeface="Arial" panose="020B0604020202020204" pitchFamily="34" charset="0"/>
                <a:cs typeface="Arial" panose="020B0604020202020204" pitchFamily="34" charset="0"/>
              </a:rPr>
              <a:t>(1) Execute your clustering</a:t>
            </a:r>
            <a:endParaRPr lang="en-US" sz="1700" dirty="0">
              <a:solidFill>
                <a:srgbClr val="FF0000"/>
              </a:solidFill>
              <a:latin typeface="Arial" panose="020B0604020202020204" pitchFamily="34" charset="0"/>
              <a:cs typeface="Arial" panose="020B0604020202020204" pitchFamily="34" charset="0"/>
            </a:endParaRPr>
          </a:p>
        </p:txBody>
      </p:sp>
      <p:cxnSp>
        <p:nvCxnSpPr>
          <p:cNvPr id="38" name="Straight Arrow Connector 37">
            <a:extLst>
              <a:ext uri="{FF2B5EF4-FFF2-40B4-BE49-F238E27FC236}">
                <a16:creationId xmlns:a16="http://schemas.microsoft.com/office/drawing/2014/main" id="{6E515FBD-9661-44BC-A543-A77878FDEE95}"/>
              </a:ext>
            </a:extLst>
          </p:cNvPr>
          <p:cNvCxnSpPr>
            <a:cxnSpLocks/>
          </p:cNvCxnSpPr>
          <p:nvPr/>
        </p:nvCxnSpPr>
        <p:spPr bwMode="auto">
          <a:xfrm flipV="1">
            <a:off x="2596034" y="2456892"/>
            <a:ext cx="247774" cy="14401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39" name="Rectangle 38">
            <a:extLst>
              <a:ext uri="{FF2B5EF4-FFF2-40B4-BE49-F238E27FC236}">
                <a16:creationId xmlns:a16="http://schemas.microsoft.com/office/drawing/2014/main" id="{237C7288-6C16-4FDA-A2F2-DC70FE2979F6}"/>
              </a:ext>
            </a:extLst>
          </p:cNvPr>
          <p:cNvSpPr/>
          <p:nvPr/>
        </p:nvSpPr>
        <p:spPr>
          <a:xfrm>
            <a:off x="2827575" y="1643819"/>
            <a:ext cx="6301617" cy="1400383"/>
          </a:xfrm>
          <a:prstGeom prst="rect">
            <a:avLst/>
          </a:prstGeom>
        </p:spPr>
        <p:txBody>
          <a:bodyPr wrap="square">
            <a:spAutoFit/>
          </a:bodyPr>
          <a:lstStyle/>
          <a:p>
            <a:r>
              <a:rPr lang="en-US" sz="1700" kern="0" dirty="0">
                <a:solidFill>
                  <a:srgbClr val="FF0000"/>
                </a:solidFill>
                <a:latin typeface="Arial" panose="020B0604020202020204" pitchFamily="34" charset="0"/>
                <a:cs typeface="Arial" panose="020B0604020202020204" pitchFamily="34" charset="0"/>
              </a:rPr>
              <a:t>(2) IMPORTANT: save your dataset and clustering.</a:t>
            </a:r>
          </a:p>
          <a:p>
            <a:r>
              <a:rPr lang="en-US" sz="1700" kern="0" dirty="0">
                <a:solidFill>
                  <a:srgbClr val="2A196F"/>
                </a:solidFill>
                <a:latin typeface="Arial" panose="020B0604020202020204" pitchFamily="34" charset="0"/>
                <a:cs typeface="Arial" panose="020B0604020202020204" pitchFamily="34" charset="0"/>
              </a:rPr>
              <a:t>(a) You will be asked to specify a folder name and a location</a:t>
            </a:r>
          </a:p>
          <a:p>
            <a:r>
              <a:rPr lang="en-US" sz="1700" dirty="0">
                <a:solidFill>
                  <a:srgbClr val="2A196F"/>
                </a:solidFill>
                <a:latin typeface="Arial" panose="020B0604020202020204" pitchFamily="34" charset="0"/>
                <a:cs typeface="Arial" panose="020B0604020202020204" pitchFamily="34" charset="0"/>
              </a:rPr>
              <a:t>where the results will be stored.</a:t>
            </a:r>
          </a:p>
          <a:p>
            <a:r>
              <a:rPr lang="en-US" sz="1700" dirty="0">
                <a:solidFill>
                  <a:srgbClr val="2A196F"/>
                </a:solidFill>
                <a:latin typeface="Arial" panose="020B0604020202020204" pitchFamily="34" charset="0"/>
                <a:cs typeface="Arial" panose="020B0604020202020204" pitchFamily="34" charset="0"/>
              </a:rPr>
              <a:t>(b) You will be asked if you want to extract the clustering results to csv files, click Yes.</a:t>
            </a:r>
          </a:p>
        </p:txBody>
      </p:sp>
      <p:pic>
        <p:nvPicPr>
          <p:cNvPr id="16" name="Picture 15">
            <a:extLst>
              <a:ext uri="{FF2B5EF4-FFF2-40B4-BE49-F238E27FC236}">
                <a16:creationId xmlns:a16="http://schemas.microsoft.com/office/drawing/2014/main" id="{159E2C30-D820-4E2D-9743-90771D66B4D4}"/>
              </a:ext>
            </a:extLst>
          </p:cNvPr>
          <p:cNvPicPr>
            <a:picLocks noChangeAspect="1"/>
          </p:cNvPicPr>
          <p:nvPr/>
        </p:nvPicPr>
        <p:blipFill>
          <a:blip r:embed="rId3"/>
          <a:stretch>
            <a:fillRect/>
          </a:stretch>
        </p:blipFill>
        <p:spPr>
          <a:xfrm>
            <a:off x="7457043" y="4128505"/>
            <a:ext cx="1574729" cy="499674"/>
          </a:xfrm>
          <a:prstGeom prst="rect">
            <a:avLst/>
          </a:prstGeom>
        </p:spPr>
      </p:pic>
      <p:cxnSp>
        <p:nvCxnSpPr>
          <p:cNvPr id="19" name="Straight Arrow Connector 18">
            <a:extLst>
              <a:ext uri="{FF2B5EF4-FFF2-40B4-BE49-F238E27FC236}">
                <a16:creationId xmlns:a16="http://schemas.microsoft.com/office/drawing/2014/main" id="{CF1D126E-478C-4032-9C1F-E527DE04515B}"/>
              </a:ext>
            </a:extLst>
          </p:cNvPr>
          <p:cNvCxnSpPr>
            <a:cxnSpLocks/>
          </p:cNvCxnSpPr>
          <p:nvPr/>
        </p:nvCxnSpPr>
        <p:spPr bwMode="auto">
          <a:xfrm>
            <a:off x="6901277" y="4263234"/>
            <a:ext cx="555766"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4" name="Picture 3">
            <a:extLst>
              <a:ext uri="{FF2B5EF4-FFF2-40B4-BE49-F238E27FC236}">
                <a16:creationId xmlns:a16="http://schemas.microsoft.com/office/drawing/2014/main" id="{1877F0A1-3804-448E-995B-67A3BB7A745D}"/>
              </a:ext>
            </a:extLst>
          </p:cNvPr>
          <p:cNvPicPr>
            <a:picLocks noChangeAspect="1"/>
          </p:cNvPicPr>
          <p:nvPr/>
        </p:nvPicPr>
        <p:blipFill>
          <a:blip r:embed="rId4"/>
          <a:stretch>
            <a:fillRect/>
          </a:stretch>
        </p:blipFill>
        <p:spPr>
          <a:xfrm>
            <a:off x="7491954" y="4941168"/>
            <a:ext cx="1504905" cy="1863502"/>
          </a:xfrm>
          <a:prstGeom prst="rect">
            <a:avLst/>
          </a:prstGeom>
        </p:spPr>
      </p:pic>
    </p:spTree>
    <p:extLst>
      <p:ext uri="{BB962C8B-B14F-4D97-AF65-F5344CB8AC3E}">
        <p14:creationId xmlns:p14="http://schemas.microsoft.com/office/powerpoint/2010/main" val="774335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86EC-8B6E-40EE-84FD-CAAD505E7FB5}"/>
              </a:ext>
            </a:extLst>
          </p:cNvPr>
          <p:cNvPicPr>
            <a:picLocks noChangeAspect="1"/>
          </p:cNvPicPr>
          <p:nvPr/>
        </p:nvPicPr>
        <p:blipFill>
          <a:blip r:embed="rId2"/>
          <a:stretch>
            <a:fillRect/>
          </a:stretch>
        </p:blipFill>
        <p:spPr>
          <a:xfrm>
            <a:off x="-6768" y="2801816"/>
            <a:ext cx="4392497" cy="3120087"/>
          </a:xfrm>
          <a:prstGeom prst="rect">
            <a:avLst/>
          </a:prstGeom>
        </p:spPr>
      </p:pic>
      <p:pic>
        <p:nvPicPr>
          <p:cNvPr id="2" name="Picture 1">
            <a:extLst>
              <a:ext uri="{FF2B5EF4-FFF2-40B4-BE49-F238E27FC236}">
                <a16:creationId xmlns:a16="http://schemas.microsoft.com/office/drawing/2014/main" id="{30307F48-F698-4B29-8911-23F4FD4F566F}"/>
              </a:ext>
            </a:extLst>
          </p:cNvPr>
          <p:cNvPicPr>
            <a:picLocks noChangeAspect="1"/>
          </p:cNvPicPr>
          <p:nvPr/>
        </p:nvPicPr>
        <p:blipFill>
          <a:blip r:embed="rId3"/>
          <a:stretch>
            <a:fillRect/>
          </a:stretch>
        </p:blipFill>
        <p:spPr>
          <a:xfrm>
            <a:off x="84259" y="1874505"/>
            <a:ext cx="3838095" cy="885714"/>
          </a:xfrm>
          <a:prstGeom prst="rect">
            <a:avLst/>
          </a:prstGeom>
        </p:spPr>
      </p:pic>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71</a:t>
            </a:fld>
            <a:endParaRPr lang="en-GB" altLang="en-US"/>
          </a:p>
        </p:txBody>
      </p:sp>
      <p:sp>
        <p:nvSpPr>
          <p:cNvPr id="28" name="TextBox 27">
            <a:extLst>
              <a:ext uri="{FF2B5EF4-FFF2-40B4-BE49-F238E27FC236}">
                <a16:creationId xmlns:a16="http://schemas.microsoft.com/office/drawing/2014/main" id="{BBAC81BB-EAA7-4E77-9576-497077D7E97A}"/>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0" name="Slide Number Placeholder 5">
            <a:extLst>
              <a:ext uri="{FF2B5EF4-FFF2-40B4-BE49-F238E27FC236}">
                <a16:creationId xmlns:a16="http://schemas.microsoft.com/office/drawing/2014/main" id="{D99AA70A-5511-4EEE-B2F1-FD696F855367}"/>
              </a:ext>
            </a:extLst>
          </p:cNvPr>
          <p:cNvSpPr txBox="1">
            <a:spLocks/>
          </p:cNvSpPr>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0"/>
              </a:spcBef>
              <a:spcAft>
                <a:spcPct val="0"/>
              </a:spcAft>
              <a:defRPr sz="1800" kern="1200">
                <a:solidFill>
                  <a:srgbClr val="2A196F"/>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a:lstStyle>
          <a:p>
            <a:fld id="{22230EF6-6C13-413D-A541-8FA2732E8850}" type="slidenum">
              <a:rPr lang="en-GB" altLang="en-US" smtClean="0"/>
              <a:pPr/>
              <a:t>71</a:t>
            </a:fld>
            <a:endParaRPr lang="en-GB" altLang="en-US"/>
          </a:p>
        </p:txBody>
      </p:sp>
      <p:sp>
        <p:nvSpPr>
          <p:cNvPr id="11" name="TextBox 10">
            <a:extLst>
              <a:ext uri="{FF2B5EF4-FFF2-40B4-BE49-F238E27FC236}">
                <a16:creationId xmlns:a16="http://schemas.microsoft.com/office/drawing/2014/main" id="{50147B84-E5F8-4BFE-AC43-A6755348B32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2" name="Title 1">
            <a:extLst>
              <a:ext uri="{FF2B5EF4-FFF2-40B4-BE49-F238E27FC236}">
                <a16:creationId xmlns:a16="http://schemas.microsoft.com/office/drawing/2014/main" id="{32283582-2600-43EE-A7B8-B25957D57293}"/>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Project Part B</a:t>
            </a:r>
          </a:p>
        </p:txBody>
      </p:sp>
      <p:cxnSp>
        <p:nvCxnSpPr>
          <p:cNvPr id="20" name="Straight Arrow Connector 19">
            <a:extLst>
              <a:ext uri="{FF2B5EF4-FFF2-40B4-BE49-F238E27FC236}">
                <a16:creationId xmlns:a16="http://schemas.microsoft.com/office/drawing/2014/main" id="{5660170F-8FD5-4165-94A6-F5D9122CDEB8}"/>
              </a:ext>
            </a:extLst>
          </p:cNvPr>
          <p:cNvCxnSpPr>
            <a:cxnSpLocks/>
          </p:cNvCxnSpPr>
          <p:nvPr/>
        </p:nvCxnSpPr>
        <p:spPr bwMode="auto">
          <a:xfrm flipV="1">
            <a:off x="3911186" y="2194443"/>
            <a:ext cx="371123" cy="41859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1" name="Rectangle 20">
            <a:extLst>
              <a:ext uri="{FF2B5EF4-FFF2-40B4-BE49-F238E27FC236}">
                <a16:creationId xmlns:a16="http://schemas.microsoft.com/office/drawing/2014/main" id="{D7305DA1-6D58-4F75-AB07-A42EFCF32D5C}"/>
              </a:ext>
            </a:extLst>
          </p:cNvPr>
          <p:cNvSpPr/>
          <p:nvPr/>
        </p:nvSpPr>
        <p:spPr>
          <a:xfrm>
            <a:off x="3909651" y="1918448"/>
            <a:ext cx="3389069" cy="353943"/>
          </a:xfrm>
          <a:prstGeom prst="rect">
            <a:avLst/>
          </a:prstGeom>
        </p:spPr>
        <p:txBody>
          <a:bodyPr wrap="none">
            <a:spAutoFit/>
          </a:bodyPr>
          <a:lstStyle/>
          <a:p>
            <a:r>
              <a:rPr lang="en-US" sz="1700" kern="0" dirty="0">
                <a:solidFill>
                  <a:srgbClr val="FF0000"/>
                </a:solidFill>
                <a:latin typeface="Arial" panose="020B0604020202020204" pitchFamily="34" charset="0"/>
                <a:cs typeface="Arial" panose="020B0604020202020204" pitchFamily="34" charset="0"/>
              </a:rPr>
              <a:t>(1) Select performance (internal)</a:t>
            </a:r>
            <a:endParaRPr lang="en-US" sz="1700" dirty="0">
              <a:solidFill>
                <a:srgbClr val="FF0000"/>
              </a:solidFill>
              <a:latin typeface="Arial" panose="020B0604020202020204" pitchFamily="34" charset="0"/>
              <a:cs typeface="Arial" panose="020B0604020202020204" pitchFamily="34" charset="0"/>
            </a:endParaRPr>
          </a:p>
        </p:txBody>
      </p:sp>
      <p:cxnSp>
        <p:nvCxnSpPr>
          <p:cNvPr id="23" name="Straight Arrow Connector 22">
            <a:extLst>
              <a:ext uri="{FF2B5EF4-FFF2-40B4-BE49-F238E27FC236}">
                <a16:creationId xmlns:a16="http://schemas.microsoft.com/office/drawing/2014/main" id="{40877282-017F-4ABA-9DE2-58D6D4E24026}"/>
              </a:ext>
            </a:extLst>
          </p:cNvPr>
          <p:cNvCxnSpPr>
            <a:cxnSpLocks/>
          </p:cNvCxnSpPr>
          <p:nvPr/>
        </p:nvCxnSpPr>
        <p:spPr bwMode="auto">
          <a:xfrm flipV="1">
            <a:off x="4261724" y="2881429"/>
            <a:ext cx="412297" cy="281290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4" name="Rectangle 23">
            <a:extLst>
              <a:ext uri="{FF2B5EF4-FFF2-40B4-BE49-F238E27FC236}">
                <a16:creationId xmlns:a16="http://schemas.microsoft.com/office/drawing/2014/main" id="{624A5186-1915-4047-B39D-F91441D88422}"/>
              </a:ext>
            </a:extLst>
          </p:cNvPr>
          <p:cNvSpPr/>
          <p:nvPr/>
        </p:nvSpPr>
        <p:spPr>
          <a:xfrm>
            <a:off x="4519974" y="2531116"/>
            <a:ext cx="2541080" cy="353943"/>
          </a:xfrm>
          <a:prstGeom prst="rect">
            <a:avLst/>
          </a:prstGeom>
        </p:spPr>
        <p:txBody>
          <a:bodyPr wrap="none">
            <a:spAutoFit/>
          </a:bodyPr>
          <a:lstStyle/>
          <a:p>
            <a:r>
              <a:rPr lang="en-US" sz="1700" kern="0" dirty="0">
                <a:solidFill>
                  <a:srgbClr val="FF0000"/>
                </a:solidFill>
                <a:latin typeface="Arial" panose="020B0604020202020204" pitchFamily="34" charset="0"/>
                <a:cs typeface="Arial" panose="020B0604020202020204" pitchFamily="34" charset="0"/>
              </a:rPr>
              <a:t>(2) Click the save button</a:t>
            </a:r>
            <a:endParaRPr lang="en-US" sz="1700" dirty="0">
              <a:solidFill>
                <a:srgbClr val="FF0000"/>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B33114EC-890C-46F7-A034-01BEF929A554}"/>
              </a:ext>
            </a:extLst>
          </p:cNvPr>
          <p:cNvCxnSpPr>
            <a:cxnSpLocks/>
          </p:cNvCxnSpPr>
          <p:nvPr/>
        </p:nvCxnSpPr>
        <p:spPr bwMode="auto">
          <a:xfrm flipV="1">
            <a:off x="6773739" y="2367612"/>
            <a:ext cx="686835" cy="100641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39293968-6EDF-43A7-89B1-B144E954B618}"/>
              </a:ext>
            </a:extLst>
          </p:cNvPr>
          <p:cNvSpPr/>
          <p:nvPr/>
        </p:nvSpPr>
        <p:spPr>
          <a:xfrm>
            <a:off x="4598314" y="3335396"/>
            <a:ext cx="4205062" cy="2400657"/>
          </a:xfrm>
          <a:prstGeom prst="rect">
            <a:avLst/>
          </a:prstGeom>
        </p:spPr>
        <p:txBody>
          <a:bodyPr wrap="none">
            <a:spAutoFit/>
          </a:bodyPr>
          <a:lstStyle/>
          <a:p>
            <a:r>
              <a:rPr lang="en-US" sz="1700" kern="0" dirty="0">
                <a:solidFill>
                  <a:srgbClr val="FF0000"/>
                </a:solidFill>
                <a:latin typeface="Arial" panose="020B0604020202020204" pitchFamily="34" charset="0"/>
                <a:cs typeface="Arial" panose="020B0604020202020204" pitchFamily="34" charset="0"/>
              </a:rPr>
              <a:t>(3) A file will be generated </a:t>
            </a:r>
          </a:p>
          <a:p>
            <a:r>
              <a:rPr lang="en-US" sz="1700" kern="0" dirty="0">
                <a:solidFill>
                  <a:srgbClr val="FF0000"/>
                </a:solidFill>
                <a:latin typeface="Arial" panose="020B0604020202020204" pitchFamily="34" charset="0"/>
                <a:cs typeface="Arial" panose="020B0604020202020204" pitchFamily="34" charset="0"/>
              </a:rPr>
              <a:t>containing the values of the </a:t>
            </a:r>
          </a:p>
          <a:p>
            <a:r>
              <a:rPr lang="en-US" sz="1700" kern="0" dirty="0">
                <a:solidFill>
                  <a:srgbClr val="FF0000"/>
                </a:solidFill>
                <a:latin typeface="Arial" panose="020B0604020202020204" pitchFamily="34" charset="0"/>
                <a:cs typeface="Arial" panose="020B0604020202020204" pitchFamily="34" charset="0"/>
              </a:rPr>
              <a:t>internal indexes for each k</a:t>
            </a:r>
          </a:p>
          <a:p>
            <a:r>
              <a:rPr lang="en-US" sz="1700" kern="0" dirty="0">
                <a:solidFill>
                  <a:srgbClr val="FF0000"/>
                </a:solidFill>
                <a:latin typeface="Arial" panose="020B0604020202020204" pitchFamily="34" charset="0"/>
                <a:cs typeface="Arial" panose="020B0604020202020204" pitchFamily="34" charset="0"/>
              </a:rPr>
              <a:t>(ignore s). Use three of them</a:t>
            </a:r>
          </a:p>
          <a:p>
            <a:r>
              <a:rPr lang="en-US" sz="1700" kern="0" dirty="0">
                <a:solidFill>
                  <a:srgbClr val="FF0000"/>
                </a:solidFill>
                <a:latin typeface="Arial" panose="020B0604020202020204" pitchFamily="34" charset="0"/>
                <a:cs typeface="Arial" panose="020B0604020202020204" pitchFamily="34" charset="0"/>
              </a:rPr>
              <a:t>To test which one is better to</a:t>
            </a:r>
          </a:p>
          <a:p>
            <a:r>
              <a:rPr lang="en-US" sz="1700" kern="0" dirty="0">
                <a:solidFill>
                  <a:srgbClr val="FF0000"/>
                </a:solidFill>
                <a:latin typeface="Arial" panose="020B0604020202020204" pitchFamily="34" charset="0"/>
                <a:cs typeface="Arial" panose="020B0604020202020204" pitchFamily="34" charset="0"/>
              </a:rPr>
              <a:t>evaluate the true number of </a:t>
            </a:r>
          </a:p>
          <a:p>
            <a:r>
              <a:rPr lang="en-US" sz="1700" kern="0" dirty="0">
                <a:solidFill>
                  <a:srgbClr val="FF0000"/>
                </a:solidFill>
                <a:latin typeface="Arial" panose="020B0604020202020204" pitchFamily="34" charset="0"/>
                <a:cs typeface="Arial" panose="020B0604020202020204" pitchFamily="34" charset="0"/>
              </a:rPr>
              <a:t>cluster of the dataset.</a:t>
            </a:r>
          </a:p>
          <a:p>
            <a:r>
              <a:rPr lang="en-US" sz="1700" kern="0" dirty="0">
                <a:solidFill>
                  <a:srgbClr val="FF0000"/>
                </a:solidFill>
                <a:latin typeface="Arial" panose="020B0604020202020204" pitchFamily="34" charset="0"/>
                <a:cs typeface="Arial" panose="020B0604020202020204" pitchFamily="34" charset="0"/>
              </a:rPr>
              <a:t>For the abbreviations refer to:</a:t>
            </a:r>
          </a:p>
          <a:p>
            <a:r>
              <a:rPr lang="en-US" sz="1400" dirty="0">
                <a:hlinkClick r:id="rId4"/>
              </a:rPr>
              <a:t>https://github.com/avouros/clustering-workplace</a:t>
            </a:r>
            <a:endParaRPr lang="en-US" sz="1400" dirty="0">
              <a:solidFill>
                <a:srgbClr val="FF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726A373-2B5F-440D-A29B-6B47B6DAED51}"/>
              </a:ext>
            </a:extLst>
          </p:cNvPr>
          <p:cNvPicPr>
            <a:picLocks noChangeAspect="1"/>
          </p:cNvPicPr>
          <p:nvPr/>
        </p:nvPicPr>
        <p:blipFill>
          <a:blip r:embed="rId5"/>
          <a:stretch>
            <a:fillRect/>
          </a:stretch>
        </p:blipFill>
        <p:spPr>
          <a:xfrm>
            <a:off x="7545037" y="1916832"/>
            <a:ext cx="1342802" cy="3546576"/>
          </a:xfrm>
          <a:prstGeom prst="rect">
            <a:avLst/>
          </a:prstGeom>
        </p:spPr>
      </p:pic>
    </p:spTree>
    <p:extLst>
      <p:ext uri="{BB962C8B-B14F-4D97-AF65-F5344CB8AC3E}">
        <p14:creationId xmlns:p14="http://schemas.microsoft.com/office/powerpoint/2010/main" val="3403258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72</a:t>
            </a:fld>
            <a:endParaRPr lang="en-GB" altLang="en-US"/>
          </a:p>
        </p:txBody>
      </p:sp>
      <p:sp>
        <p:nvSpPr>
          <p:cNvPr id="28" name="TextBox 27">
            <a:extLst>
              <a:ext uri="{FF2B5EF4-FFF2-40B4-BE49-F238E27FC236}">
                <a16:creationId xmlns:a16="http://schemas.microsoft.com/office/drawing/2014/main" id="{BBAC81BB-EAA7-4E77-9576-497077D7E97A}"/>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0" name="Slide Number Placeholder 5">
            <a:extLst>
              <a:ext uri="{FF2B5EF4-FFF2-40B4-BE49-F238E27FC236}">
                <a16:creationId xmlns:a16="http://schemas.microsoft.com/office/drawing/2014/main" id="{D99AA70A-5511-4EEE-B2F1-FD696F855367}"/>
              </a:ext>
            </a:extLst>
          </p:cNvPr>
          <p:cNvSpPr txBox="1">
            <a:spLocks/>
          </p:cNvSpPr>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0"/>
              </a:spcBef>
              <a:spcAft>
                <a:spcPct val="0"/>
              </a:spcAft>
              <a:defRPr sz="1800" kern="1200">
                <a:solidFill>
                  <a:srgbClr val="2A196F"/>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a:lstStyle>
          <a:p>
            <a:fld id="{22230EF6-6C13-413D-A541-8FA2732E8850}" type="slidenum">
              <a:rPr lang="en-GB" altLang="en-US" smtClean="0"/>
              <a:pPr/>
              <a:t>72</a:t>
            </a:fld>
            <a:endParaRPr lang="en-GB" altLang="en-US"/>
          </a:p>
        </p:txBody>
      </p:sp>
      <p:sp>
        <p:nvSpPr>
          <p:cNvPr id="11" name="TextBox 10">
            <a:extLst>
              <a:ext uri="{FF2B5EF4-FFF2-40B4-BE49-F238E27FC236}">
                <a16:creationId xmlns:a16="http://schemas.microsoft.com/office/drawing/2014/main" id="{50147B84-E5F8-4BFE-AC43-A6755348B32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2" name="Title 1">
            <a:extLst>
              <a:ext uri="{FF2B5EF4-FFF2-40B4-BE49-F238E27FC236}">
                <a16:creationId xmlns:a16="http://schemas.microsoft.com/office/drawing/2014/main" id="{32283582-2600-43EE-A7B8-B25957D57293}"/>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Project Part B</a:t>
            </a:r>
          </a:p>
        </p:txBody>
      </p:sp>
      <p:sp>
        <p:nvSpPr>
          <p:cNvPr id="41" name="Rectangle 40">
            <a:extLst>
              <a:ext uri="{FF2B5EF4-FFF2-40B4-BE49-F238E27FC236}">
                <a16:creationId xmlns:a16="http://schemas.microsoft.com/office/drawing/2014/main" id="{C0C665BA-4C61-4A0B-9FDB-B8EE33D42007}"/>
              </a:ext>
            </a:extLst>
          </p:cNvPr>
          <p:cNvSpPr/>
          <p:nvPr/>
        </p:nvSpPr>
        <p:spPr>
          <a:xfrm>
            <a:off x="0" y="3862496"/>
            <a:ext cx="9064402" cy="2970044"/>
          </a:xfrm>
          <a:prstGeom prst="rect">
            <a:avLst/>
          </a:prstGeom>
        </p:spPr>
        <p:txBody>
          <a:bodyPr wrap="square">
            <a:spAutoFit/>
          </a:bodyPr>
          <a:lstStyle/>
          <a:p>
            <a:pPr marL="342900" indent="-342900">
              <a:buFontTx/>
              <a:buAutoNum type="alphaLcParenBoth"/>
            </a:pPr>
            <a:r>
              <a:rPr lang="en-US" sz="1700" b="1" kern="0" dirty="0">
                <a:solidFill>
                  <a:srgbClr val="2A196F"/>
                </a:solidFill>
                <a:latin typeface="Arial" panose="020B0604020202020204" pitchFamily="34" charset="0"/>
                <a:cs typeface="Arial" panose="020B0604020202020204" pitchFamily="34" charset="0"/>
              </a:rPr>
              <a:t>data_original.csv: </a:t>
            </a:r>
            <a:r>
              <a:rPr lang="en-US" sz="1700" kern="0" dirty="0">
                <a:solidFill>
                  <a:srgbClr val="2A196F"/>
                </a:solidFill>
                <a:latin typeface="Arial" panose="020B0604020202020204" pitchFamily="34" charset="0"/>
                <a:cs typeface="Arial" panose="020B0604020202020204" pitchFamily="34" charset="0"/>
              </a:rPr>
              <a:t>in case normalization and/or feature selection has been used then the </a:t>
            </a:r>
            <a:r>
              <a:rPr lang="en-US" sz="1700" b="1" kern="0" dirty="0">
                <a:solidFill>
                  <a:srgbClr val="2A196F"/>
                </a:solidFill>
                <a:latin typeface="Arial" panose="020B0604020202020204" pitchFamily="34" charset="0"/>
                <a:cs typeface="Arial" panose="020B0604020202020204" pitchFamily="34" charset="0"/>
              </a:rPr>
              <a:t>data.csv </a:t>
            </a:r>
            <a:r>
              <a:rPr lang="en-US" sz="1700" kern="0" dirty="0">
                <a:solidFill>
                  <a:srgbClr val="2A196F"/>
                </a:solidFill>
                <a:latin typeface="Arial" panose="020B0604020202020204" pitchFamily="34" charset="0"/>
                <a:cs typeface="Arial" panose="020B0604020202020204" pitchFamily="34" charset="0"/>
              </a:rPr>
              <a:t>file will contain the normalized and/or reduced dimensionality dataset. </a:t>
            </a:r>
            <a:r>
              <a:rPr lang="en-US" sz="1700" b="1" kern="0" dirty="0">
                <a:solidFill>
                  <a:srgbClr val="2A196F"/>
                </a:solidFill>
                <a:latin typeface="Arial" panose="020B0604020202020204" pitchFamily="34" charset="0"/>
                <a:cs typeface="Arial" panose="020B0604020202020204" pitchFamily="34" charset="0"/>
              </a:rPr>
              <a:t>data_original.csv </a:t>
            </a:r>
            <a:r>
              <a:rPr lang="en-US" sz="1700" kern="0" dirty="0">
                <a:solidFill>
                  <a:srgbClr val="2A196F"/>
                </a:solidFill>
                <a:latin typeface="Arial" panose="020B0604020202020204" pitchFamily="34" charset="0"/>
                <a:cs typeface="Arial" panose="020B0604020202020204" pitchFamily="34" charset="0"/>
              </a:rPr>
              <a:t>contains the original unnormalized dataset. The first row contains the labels.</a:t>
            </a:r>
          </a:p>
          <a:p>
            <a:pPr marL="342900" indent="-342900">
              <a:buAutoNum type="alphaLcParenBoth"/>
            </a:pPr>
            <a:r>
              <a:rPr lang="en-US" sz="1700" b="1" kern="0" dirty="0">
                <a:solidFill>
                  <a:srgbClr val="2A196F"/>
                </a:solidFill>
                <a:latin typeface="Arial" panose="020B0604020202020204" pitchFamily="34" charset="0"/>
                <a:cs typeface="Arial" panose="020B0604020202020204" pitchFamily="34" charset="0"/>
              </a:rPr>
              <a:t>local_outlier_factor.csv: </a:t>
            </a:r>
            <a:r>
              <a:rPr lang="en-US" sz="1700" kern="0" dirty="0">
                <a:solidFill>
                  <a:srgbClr val="2A196F"/>
                </a:solidFill>
                <a:latin typeface="Arial" panose="020B0604020202020204" pitchFamily="34" charset="0"/>
                <a:cs typeface="Arial" panose="020B0604020202020204" pitchFamily="34" charset="0"/>
              </a:rPr>
              <a:t>refer to the study of Al Hasan et al. (2009).</a:t>
            </a:r>
            <a:endParaRPr lang="en-US" sz="1700" b="1" kern="0" dirty="0">
              <a:solidFill>
                <a:srgbClr val="2A196F"/>
              </a:solidFill>
              <a:latin typeface="Arial" panose="020B0604020202020204" pitchFamily="34" charset="0"/>
              <a:cs typeface="Arial" panose="020B0604020202020204" pitchFamily="34" charset="0"/>
            </a:endParaRPr>
          </a:p>
          <a:p>
            <a:r>
              <a:rPr lang="en-US" sz="1700" b="1" kern="0" dirty="0">
                <a:solidFill>
                  <a:srgbClr val="2A196F"/>
                </a:solidFill>
                <a:latin typeface="Arial" panose="020B0604020202020204" pitchFamily="34" charset="0"/>
                <a:cs typeface="Arial" panose="020B0604020202020204" pitchFamily="34" charset="0"/>
              </a:rPr>
              <a:t>(c) k2s0 folder / featureWeights.csv: </a:t>
            </a:r>
            <a:r>
              <a:rPr lang="en-US" sz="1700" kern="0" dirty="0">
                <a:solidFill>
                  <a:srgbClr val="2A196F"/>
                </a:solidFill>
                <a:latin typeface="Arial" panose="020B0604020202020204" pitchFamily="34" charset="0"/>
                <a:cs typeface="Arial" panose="020B0604020202020204" pitchFamily="34" charset="0"/>
              </a:rPr>
              <a:t>In case the Sparse K-Means algorithm has been used each feature will have received a coefficient based on its contribution to the clustering. This file contains these coefficients. For algorithms apart from Sparse K-Means coefficients will be all equal to 1. Also in the case of Sparse K-Means  another parameter needs to be specified called sparsity (s). The folder name will be then modified to be number of clusters followed by the number of sparsity parameter used for clustering.</a:t>
            </a:r>
          </a:p>
        </p:txBody>
      </p:sp>
      <p:pic>
        <p:nvPicPr>
          <p:cNvPr id="17" name="Picture 16">
            <a:extLst>
              <a:ext uri="{FF2B5EF4-FFF2-40B4-BE49-F238E27FC236}">
                <a16:creationId xmlns:a16="http://schemas.microsoft.com/office/drawing/2014/main" id="{06999905-D5DD-4335-ADB0-2182BB3F7369}"/>
              </a:ext>
            </a:extLst>
          </p:cNvPr>
          <p:cNvPicPr>
            <a:picLocks noChangeAspect="1"/>
          </p:cNvPicPr>
          <p:nvPr/>
        </p:nvPicPr>
        <p:blipFill>
          <a:blip r:embed="rId2"/>
          <a:stretch>
            <a:fillRect/>
          </a:stretch>
        </p:blipFill>
        <p:spPr>
          <a:xfrm>
            <a:off x="79598" y="2201965"/>
            <a:ext cx="2333048" cy="1426423"/>
          </a:xfrm>
          <a:prstGeom prst="rect">
            <a:avLst/>
          </a:prstGeom>
        </p:spPr>
      </p:pic>
      <p:sp>
        <p:nvSpPr>
          <p:cNvPr id="20" name="Rectangle 19">
            <a:extLst>
              <a:ext uri="{FF2B5EF4-FFF2-40B4-BE49-F238E27FC236}">
                <a16:creationId xmlns:a16="http://schemas.microsoft.com/office/drawing/2014/main" id="{E80D8BB3-2F5B-46B2-96FA-0535CCBAB871}"/>
              </a:ext>
            </a:extLst>
          </p:cNvPr>
          <p:cNvSpPr/>
          <p:nvPr/>
        </p:nvSpPr>
        <p:spPr>
          <a:xfrm>
            <a:off x="37928" y="1719019"/>
            <a:ext cx="3797835" cy="461665"/>
          </a:xfrm>
          <a:prstGeom prst="rect">
            <a:avLst/>
          </a:prstGeom>
        </p:spPr>
        <p:txBody>
          <a:bodyPr wrap="none">
            <a:spAutoFit/>
          </a:bodyPr>
          <a:lstStyle/>
          <a:p>
            <a:r>
              <a:rPr lang="en-US" kern="0" dirty="0">
                <a:solidFill>
                  <a:srgbClr val="2A196F"/>
                </a:solidFill>
                <a:latin typeface="Arial" panose="020B0604020202020204" pitchFamily="34" charset="0"/>
                <a:cs typeface="Arial" panose="020B0604020202020204" pitchFamily="34" charset="0"/>
              </a:rPr>
              <a:t>Other capabilities and files</a:t>
            </a:r>
          </a:p>
        </p:txBody>
      </p:sp>
      <p:cxnSp>
        <p:nvCxnSpPr>
          <p:cNvPr id="42" name="Straight Arrow Connector 41">
            <a:extLst>
              <a:ext uri="{FF2B5EF4-FFF2-40B4-BE49-F238E27FC236}">
                <a16:creationId xmlns:a16="http://schemas.microsoft.com/office/drawing/2014/main" id="{5AAE9B72-39EA-4EF5-8C40-8D58F5D45F80}"/>
              </a:ext>
            </a:extLst>
          </p:cNvPr>
          <p:cNvCxnSpPr>
            <a:cxnSpLocks/>
          </p:cNvCxnSpPr>
          <p:nvPr/>
        </p:nvCxnSpPr>
        <p:spPr bwMode="auto">
          <a:xfrm flipV="1">
            <a:off x="2123728" y="2348880"/>
            <a:ext cx="720080" cy="28803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5" name="Rectangle 24">
            <a:extLst>
              <a:ext uri="{FF2B5EF4-FFF2-40B4-BE49-F238E27FC236}">
                <a16:creationId xmlns:a16="http://schemas.microsoft.com/office/drawing/2014/main" id="{AD55F162-F297-4F14-97B3-49C838D2039A}"/>
              </a:ext>
            </a:extLst>
          </p:cNvPr>
          <p:cNvSpPr/>
          <p:nvPr/>
        </p:nvSpPr>
        <p:spPr>
          <a:xfrm>
            <a:off x="2842677" y="2174032"/>
            <a:ext cx="4969683" cy="353943"/>
          </a:xfrm>
          <a:prstGeom prst="rect">
            <a:avLst/>
          </a:prstGeom>
        </p:spPr>
        <p:txBody>
          <a:bodyPr wrap="square">
            <a:spAutoFit/>
          </a:bodyPr>
          <a:lstStyle/>
          <a:p>
            <a:r>
              <a:rPr lang="en-US" sz="1700" kern="0" dirty="0">
                <a:solidFill>
                  <a:srgbClr val="FF0000"/>
                </a:solidFill>
                <a:latin typeface="Arial" panose="020B0604020202020204" pitchFamily="34" charset="0"/>
                <a:cs typeface="Arial" panose="020B0604020202020204" pitchFamily="34" charset="0"/>
              </a:rPr>
              <a:t>Specify which features to use for the clustering.</a:t>
            </a:r>
          </a:p>
        </p:txBody>
      </p:sp>
      <p:cxnSp>
        <p:nvCxnSpPr>
          <p:cNvPr id="44" name="Straight Arrow Connector 43">
            <a:extLst>
              <a:ext uri="{FF2B5EF4-FFF2-40B4-BE49-F238E27FC236}">
                <a16:creationId xmlns:a16="http://schemas.microsoft.com/office/drawing/2014/main" id="{30403BB9-0106-440F-AB2D-A4E380BD33F4}"/>
              </a:ext>
            </a:extLst>
          </p:cNvPr>
          <p:cNvCxnSpPr>
            <a:cxnSpLocks/>
          </p:cNvCxnSpPr>
          <p:nvPr/>
        </p:nvCxnSpPr>
        <p:spPr bwMode="auto">
          <a:xfrm flipV="1">
            <a:off x="2214974" y="2814104"/>
            <a:ext cx="627703" cy="57416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46" name="Rectangle 45">
            <a:extLst>
              <a:ext uri="{FF2B5EF4-FFF2-40B4-BE49-F238E27FC236}">
                <a16:creationId xmlns:a16="http://schemas.microsoft.com/office/drawing/2014/main" id="{DE4C63D0-0ACC-4D60-BA2B-D3C08160C44B}"/>
              </a:ext>
            </a:extLst>
          </p:cNvPr>
          <p:cNvSpPr/>
          <p:nvPr/>
        </p:nvSpPr>
        <p:spPr>
          <a:xfrm>
            <a:off x="2842676" y="2492896"/>
            <a:ext cx="5041692" cy="1400383"/>
          </a:xfrm>
          <a:prstGeom prst="rect">
            <a:avLst/>
          </a:prstGeom>
        </p:spPr>
        <p:txBody>
          <a:bodyPr wrap="square">
            <a:spAutoFit/>
          </a:bodyPr>
          <a:lstStyle/>
          <a:p>
            <a:r>
              <a:rPr lang="en-US" sz="1700" kern="0" dirty="0">
                <a:solidFill>
                  <a:srgbClr val="FF0000"/>
                </a:solidFill>
                <a:latin typeface="Arial" panose="020B0604020202020204" pitchFamily="34" charset="0"/>
                <a:cs typeface="Arial" panose="020B0604020202020204" pitchFamily="34" charset="0"/>
              </a:rPr>
              <a:t>Preprocessing: specify normalization method:</a:t>
            </a:r>
          </a:p>
          <a:p>
            <a:r>
              <a:rPr lang="en-US" sz="1700" kern="0" dirty="0">
                <a:solidFill>
                  <a:srgbClr val="FF0000"/>
                </a:solidFill>
                <a:latin typeface="Arial" panose="020B0604020202020204" pitchFamily="34" charset="0"/>
                <a:cs typeface="Arial" panose="020B0604020202020204" pitchFamily="34" charset="0"/>
              </a:rPr>
              <a:t>(a) One (or unity): sum to 1.</a:t>
            </a:r>
          </a:p>
          <a:p>
            <a:r>
              <a:rPr lang="en-US" sz="1700" kern="0" dirty="0">
                <a:solidFill>
                  <a:srgbClr val="FF0000"/>
                </a:solidFill>
                <a:latin typeface="Arial" panose="020B0604020202020204" pitchFamily="34" charset="0"/>
                <a:cs typeface="Arial" panose="020B0604020202020204" pitchFamily="34" charset="0"/>
              </a:rPr>
              <a:t>(b) n-norm (n=2): Euclidean normalization.</a:t>
            </a:r>
          </a:p>
          <a:p>
            <a:r>
              <a:rPr lang="en-US" sz="1700" kern="0" dirty="0">
                <a:solidFill>
                  <a:srgbClr val="FF0000"/>
                </a:solidFill>
                <a:latin typeface="Arial" panose="020B0604020202020204" pitchFamily="34" charset="0"/>
                <a:cs typeface="Arial" panose="020B0604020202020204" pitchFamily="34" charset="0"/>
              </a:rPr>
              <a:t>(c) z-score: Z-Score normalization.</a:t>
            </a:r>
          </a:p>
          <a:p>
            <a:r>
              <a:rPr lang="en-US" sz="1700" kern="0" dirty="0">
                <a:solidFill>
                  <a:srgbClr val="FF0000"/>
                </a:solidFill>
                <a:latin typeface="Arial" panose="020B0604020202020204" pitchFamily="34" charset="0"/>
                <a:cs typeface="Arial" panose="020B0604020202020204" pitchFamily="34" charset="0"/>
              </a:rPr>
              <a:t>(d) scale (0-1): scales the values between 0 and 1 </a:t>
            </a:r>
          </a:p>
        </p:txBody>
      </p:sp>
    </p:spTree>
    <p:extLst>
      <p:ext uri="{BB962C8B-B14F-4D97-AF65-F5344CB8AC3E}">
        <p14:creationId xmlns:p14="http://schemas.microsoft.com/office/powerpoint/2010/main" val="2618895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73</a:t>
            </a:fld>
            <a:endParaRPr lang="en-GB" altLang="en-US"/>
          </a:p>
        </p:txBody>
      </p:sp>
      <p:sp>
        <p:nvSpPr>
          <p:cNvPr id="28" name="TextBox 27">
            <a:extLst>
              <a:ext uri="{FF2B5EF4-FFF2-40B4-BE49-F238E27FC236}">
                <a16:creationId xmlns:a16="http://schemas.microsoft.com/office/drawing/2014/main" id="{BBAC81BB-EAA7-4E77-9576-497077D7E97A}"/>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0" name="Slide Number Placeholder 5">
            <a:extLst>
              <a:ext uri="{FF2B5EF4-FFF2-40B4-BE49-F238E27FC236}">
                <a16:creationId xmlns:a16="http://schemas.microsoft.com/office/drawing/2014/main" id="{D99AA70A-5511-4EEE-B2F1-FD696F855367}"/>
              </a:ext>
            </a:extLst>
          </p:cNvPr>
          <p:cNvSpPr txBox="1">
            <a:spLocks/>
          </p:cNvSpPr>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0"/>
              </a:spcBef>
              <a:spcAft>
                <a:spcPct val="0"/>
              </a:spcAft>
              <a:defRPr sz="1800" kern="1200">
                <a:solidFill>
                  <a:srgbClr val="2A196F"/>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a:lstStyle>
          <a:p>
            <a:fld id="{22230EF6-6C13-413D-A541-8FA2732E8850}" type="slidenum">
              <a:rPr lang="en-GB" altLang="en-US" smtClean="0"/>
              <a:pPr/>
              <a:t>73</a:t>
            </a:fld>
            <a:endParaRPr lang="en-GB" altLang="en-US"/>
          </a:p>
        </p:txBody>
      </p:sp>
      <p:sp>
        <p:nvSpPr>
          <p:cNvPr id="11" name="TextBox 10">
            <a:extLst>
              <a:ext uri="{FF2B5EF4-FFF2-40B4-BE49-F238E27FC236}">
                <a16:creationId xmlns:a16="http://schemas.microsoft.com/office/drawing/2014/main" id="{50147B84-E5F8-4BFE-AC43-A6755348B32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2" name="Title 1">
            <a:extLst>
              <a:ext uri="{FF2B5EF4-FFF2-40B4-BE49-F238E27FC236}">
                <a16:creationId xmlns:a16="http://schemas.microsoft.com/office/drawing/2014/main" id="{32283582-2600-43EE-A7B8-B25957D57293}"/>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Project Part C</a:t>
            </a:r>
          </a:p>
        </p:txBody>
      </p:sp>
      <p:sp>
        <p:nvSpPr>
          <p:cNvPr id="15" name="Rectangle 14">
            <a:extLst>
              <a:ext uri="{FF2B5EF4-FFF2-40B4-BE49-F238E27FC236}">
                <a16:creationId xmlns:a16="http://schemas.microsoft.com/office/drawing/2014/main" id="{4396597F-8583-40DB-A57C-B3881C271170}"/>
              </a:ext>
            </a:extLst>
          </p:cNvPr>
          <p:cNvSpPr/>
          <p:nvPr/>
        </p:nvSpPr>
        <p:spPr>
          <a:xfrm>
            <a:off x="34953" y="1556792"/>
            <a:ext cx="9109047" cy="5324535"/>
          </a:xfrm>
          <a:prstGeom prst="rect">
            <a:avLst/>
          </a:prstGeom>
        </p:spPr>
        <p:txBody>
          <a:bodyPr wrap="square">
            <a:spAutoFit/>
          </a:bodyPr>
          <a:lstStyle/>
          <a:p>
            <a:r>
              <a:rPr lang="en-US" b="1" dirty="0">
                <a:solidFill>
                  <a:srgbClr val="2A196F"/>
                </a:solidFill>
                <a:latin typeface="TUOS Blake"/>
              </a:rPr>
              <a:t>Aim: </a:t>
            </a:r>
            <a:r>
              <a:rPr lang="en-US" dirty="0">
                <a:solidFill>
                  <a:srgbClr val="2A196F"/>
                </a:solidFill>
                <a:latin typeface="TUOS Blake"/>
              </a:rPr>
              <a:t>Apply clustering methods on the Morris Water Maze dataset</a:t>
            </a:r>
          </a:p>
          <a:p>
            <a:r>
              <a:rPr lang="en-US" dirty="0">
                <a:solidFill>
                  <a:srgbClr val="2A196F"/>
                </a:solidFill>
                <a:latin typeface="TUOS Blake"/>
              </a:rPr>
              <a:t>from the study of </a:t>
            </a:r>
            <a:r>
              <a:rPr lang="en-US" dirty="0" err="1">
                <a:solidFill>
                  <a:srgbClr val="2A196F"/>
                </a:solidFill>
                <a:latin typeface="TUOS Blake"/>
              </a:rPr>
              <a:t>Huzard</a:t>
            </a:r>
            <a:r>
              <a:rPr lang="en-US" dirty="0">
                <a:solidFill>
                  <a:srgbClr val="2A196F"/>
                </a:solidFill>
                <a:latin typeface="TUOS Blake"/>
              </a:rPr>
              <a:t> et al (2019). You can use the </a:t>
            </a:r>
            <a:r>
              <a:rPr lang="en-US" dirty="0" err="1">
                <a:solidFill>
                  <a:srgbClr val="2A196F"/>
                </a:solidFill>
                <a:latin typeface="TUOS Blake"/>
              </a:rPr>
              <a:t>ClusteringWorkplace</a:t>
            </a:r>
            <a:r>
              <a:rPr lang="en-US" dirty="0">
                <a:solidFill>
                  <a:srgbClr val="2A196F"/>
                </a:solidFill>
                <a:latin typeface="TUOS Blake"/>
              </a:rPr>
              <a:t> from Exercise 2.</a:t>
            </a:r>
          </a:p>
          <a:p>
            <a:endParaRPr lang="en-US" sz="1600" dirty="0">
              <a:solidFill>
                <a:srgbClr val="2A196F"/>
              </a:solidFill>
              <a:latin typeface="TUOS Blake"/>
            </a:endParaRPr>
          </a:p>
          <a:p>
            <a:r>
              <a:rPr lang="en-US" sz="2000" dirty="0">
                <a:solidFill>
                  <a:srgbClr val="2A196F"/>
                </a:solidFill>
                <a:latin typeface="TUOS Blake"/>
              </a:rPr>
              <a:t>A subset of that dataset is available for the </a:t>
            </a:r>
            <a:r>
              <a:rPr lang="en-US" sz="2000" dirty="0" err="1">
                <a:solidFill>
                  <a:srgbClr val="2A196F"/>
                </a:solidFill>
                <a:latin typeface="TUOS Blake"/>
                <a:hlinkClick r:id="rId2"/>
              </a:rPr>
              <a:t>ConTaMiNeuro</a:t>
            </a:r>
            <a:r>
              <a:rPr lang="en-US" sz="2000" dirty="0">
                <a:solidFill>
                  <a:srgbClr val="2A196F"/>
                </a:solidFill>
                <a:latin typeface="TUOS Blake"/>
              </a:rPr>
              <a:t> participants under the google drive folder shared with them (</a:t>
            </a:r>
            <a:r>
              <a:rPr lang="en-US" sz="2000" i="1" dirty="0">
                <a:solidFill>
                  <a:srgbClr val="2A196F"/>
                </a:solidFill>
                <a:latin typeface="TUOS Blake"/>
              </a:rPr>
              <a:t>Data Analytics in Neuroscience/data/</a:t>
            </a:r>
            <a:r>
              <a:rPr lang="en-US" sz="2000" i="1" dirty="0" err="1">
                <a:solidFill>
                  <a:srgbClr val="2A196F"/>
                </a:solidFill>
                <a:latin typeface="TUOS Blake"/>
              </a:rPr>
              <a:t>MWM_male_reverse.mat</a:t>
            </a:r>
            <a:r>
              <a:rPr lang="en-US" sz="2000" i="1" dirty="0">
                <a:solidFill>
                  <a:srgbClr val="2A196F"/>
                </a:solidFill>
                <a:latin typeface="TUOS Blake"/>
              </a:rPr>
              <a:t> </a:t>
            </a:r>
            <a:r>
              <a:rPr lang="en-US" sz="2000" dirty="0">
                <a:solidFill>
                  <a:srgbClr val="2A196F"/>
                </a:solidFill>
                <a:latin typeface="TUOS Blake"/>
              </a:rPr>
              <a:t>and </a:t>
            </a:r>
            <a:r>
              <a:rPr lang="en-US" sz="2000" i="1" dirty="0">
                <a:solidFill>
                  <a:srgbClr val="2A196F"/>
                </a:solidFill>
                <a:latin typeface="TUOS Blake"/>
              </a:rPr>
              <a:t>Data Analytics in Neuroscience/data/MWM_male_reverse.csv</a:t>
            </a:r>
            <a:r>
              <a:rPr lang="en-US" sz="2000" dirty="0">
                <a:solidFill>
                  <a:srgbClr val="2A196F"/>
                </a:solidFill>
                <a:latin typeface="TUOS Blake"/>
              </a:rPr>
              <a:t>).</a:t>
            </a:r>
          </a:p>
          <a:p>
            <a:endParaRPr lang="en-US" sz="1600" dirty="0">
              <a:solidFill>
                <a:srgbClr val="2A196F"/>
              </a:solidFill>
              <a:latin typeface="TUOS Blake"/>
            </a:endParaRPr>
          </a:p>
          <a:p>
            <a:r>
              <a:rPr lang="en-US" sz="2000" dirty="0">
                <a:solidFill>
                  <a:srgbClr val="2A196F"/>
                </a:solidFill>
                <a:latin typeface="TUOS Blake"/>
              </a:rPr>
              <a:t>This exercise requires programming. Ideally you should parse the data from the csv file using your favorite programming language or software and try to see if the classes can be clustered. R language contains most of the methods covered in this tutorial.</a:t>
            </a:r>
          </a:p>
          <a:p>
            <a:endParaRPr lang="en-US" sz="1600" dirty="0">
              <a:solidFill>
                <a:srgbClr val="2A196F"/>
              </a:solidFill>
              <a:latin typeface="TUOS Blake"/>
            </a:endParaRPr>
          </a:p>
          <a:p>
            <a:r>
              <a:rPr lang="en-US" sz="2000" dirty="0">
                <a:solidFill>
                  <a:srgbClr val="2A196F"/>
                </a:solidFill>
                <a:latin typeface="TUOS Blake"/>
              </a:rPr>
              <a:t>Alternatively you can perform a manual check on the features and using statistics try to identify dominant features of each strategy. Refer to the similar study: </a:t>
            </a:r>
            <a:r>
              <a:rPr lang="en-US" sz="2000" dirty="0">
                <a:hlinkClick r:id="rId3"/>
              </a:rPr>
              <a:t>https://www.biorxiv.org/content/10.1101/576942v1.abstract</a:t>
            </a:r>
            <a:endParaRPr lang="en-US" sz="2000" dirty="0">
              <a:solidFill>
                <a:srgbClr val="2A196F"/>
              </a:solidFill>
              <a:latin typeface="TUOS Blake"/>
            </a:endParaRPr>
          </a:p>
        </p:txBody>
      </p:sp>
    </p:spTree>
    <p:extLst>
      <p:ext uri="{BB962C8B-B14F-4D97-AF65-F5344CB8AC3E}">
        <p14:creationId xmlns:p14="http://schemas.microsoft.com/office/powerpoint/2010/main" val="27430724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74</a:t>
            </a:fld>
            <a:endParaRPr lang="en-GB" altLang="en-US"/>
          </a:p>
        </p:txBody>
      </p:sp>
      <p:sp>
        <p:nvSpPr>
          <p:cNvPr id="28" name="TextBox 27">
            <a:extLst>
              <a:ext uri="{FF2B5EF4-FFF2-40B4-BE49-F238E27FC236}">
                <a16:creationId xmlns:a16="http://schemas.microsoft.com/office/drawing/2014/main" id="{BBAC81BB-EAA7-4E77-9576-497077D7E97A}"/>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0" name="Slide Number Placeholder 5">
            <a:extLst>
              <a:ext uri="{FF2B5EF4-FFF2-40B4-BE49-F238E27FC236}">
                <a16:creationId xmlns:a16="http://schemas.microsoft.com/office/drawing/2014/main" id="{D99AA70A-5511-4EEE-B2F1-FD696F855367}"/>
              </a:ext>
            </a:extLst>
          </p:cNvPr>
          <p:cNvSpPr txBox="1">
            <a:spLocks/>
          </p:cNvSpPr>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0"/>
              </a:spcBef>
              <a:spcAft>
                <a:spcPct val="0"/>
              </a:spcAft>
              <a:defRPr sz="1800" kern="1200">
                <a:solidFill>
                  <a:srgbClr val="2A196F"/>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a:lstStyle>
          <a:p>
            <a:fld id="{22230EF6-6C13-413D-A541-8FA2732E8850}" type="slidenum">
              <a:rPr lang="en-GB" altLang="en-US" smtClean="0"/>
              <a:pPr/>
              <a:t>74</a:t>
            </a:fld>
            <a:endParaRPr lang="en-GB" altLang="en-US"/>
          </a:p>
        </p:txBody>
      </p:sp>
      <p:sp>
        <p:nvSpPr>
          <p:cNvPr id="11" name="TextBox 10">
            <a:extLst>
              <a:ext uri="{FF2B5EF4-FFF2-40B4-BE49-F238E27FC236}">
                <a16:creationId xmlns:a16="http://schemas.microsoft.com/office/drawing/2014/main" id="{50147B84-E5F8-4BFE-AC43-A6755348B321}"/>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12" name="Title 1">
            <a:extLst>
              <a:ext uri="{FF2B5EF4-FFF2-40B4-BE49-F238E27FC236}">
                <a16:creationId xmlns:a16="http://schemas.microsoft.com/office/drawing/2014/main" id="{32283582-2600-43EE-A7B8-B25957D57293}"/>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kern="0" dirty="0"/>
              <a:t>Project Part C</a:t>
            </a:r>
          </a:p>
        </p:txBody>
      </p:sp>
      <p:sp>
        <p:nvSpPr>
          <p:cNvPr id="15" name="Rectangle 14">
            <a:extLst>
              <a:ext uri="{FF2B5EF4-FFF2-40B4-BE49-F238E27FC236}">
                <a16:creationId xmlns:a16="http://schemas.microsoft.com/office/drawing/2014/main" id="{4396597F-8583-40DB-A57C-B3881C271170}"/>
              </a:ext>
            </a:extLst>
          </p:cNvPr>
          <p:cNvSpPr/>
          <p:nvPr/>
        </p:nvSpPr>
        <p:spPr>
          <a:xfrm>
            <a:off x="34953" y="1589891"/>
            <a:ext cx="9001543" cy="5262979"/>
          </a:xfrm>
          <a:prstGeom prst="rect">
            <a:avLst/>
          </a:prstGeom>
        </p:spPr>
        <p:txBody>
          <a:bodyPr wrap="square">
            <a:spAutoFit/>
          </a:bodyPr>
          <a:lstStyle/>
          <a:p>
            <a:r>
              <a:rPr lang="en-US" dirty="0">
                <a:solidFill>
                  <a:srgbClr val="2A196F"/>
                </a:solidFill>
                <a:latin typeface="TUOS Blake"/>
              </a:rPr>
              <a:t>List of behavioural classes is available here:</a:t>
            </a:r>
          </a:p>
          <a:p>
            <a:r>
              <a:rPr lang="en-US" sz="2000" dirty="0">
                <a:hlinkClick r:id="rId2"/>
              </a:rPr>
              <a:t>https://github.com/RodentDataAnalytics/mwm-ml-gen/wiki/List-of-Labels</a:t>
            </a:r>
            <a:endParaRPr lang="en-US" sz="2000" dirty="0">
              <a:solidFill>
                <a:srgbClr val="2A196F"/>
              </a:solidFill>
              <a:latin typeface="TUOS Blake"/>
            </a:endParaRPr>
          </a:p>
          <a:p>
            <a:endParaRPr lang="en-US" sz="800" dirty="0">
              <a:solidFill>
                <a:srgbClr val="2A196F"/>
              </a:solidFill>
              <a:latin typeface="TUOS Blake"/>
            </a:endParaRPr>
          </a:p>
          <a:p>
            <a:r>
              <a:rPr lang="en-US" dirty="0">
                <a:solidFill>
                  <a:srgbClr val="2A196F"/>
                </a:solidFill>
                <a:latin typeface="TUOS Blake"/>
              </a:rPr>
              <a:t>List of features:</a:t>
            </a:r>
          </a:p>
          <a:p>
            <a:pPr marL="457200" indent="-457200">
              <a:buFont typeface="+mj-lt"/>
              <a:buAutoNum type="arabicPeriod"/>
            </a:pPr>
            <a:r>
              <a:rPr lang="en-US" sz="2000" dirty="0">
                <a:solidFill>
                  <a:srgbClr val="2A196F"/>
                </a:solidFill>
                <a:latin typeface="TUOS Blake"/>
              </a:rPr>
              <a:t>Median radius</a:t>
            </a:r>
          </a:p>
          <a:p>
            <a:pPr marL="457200" indent="-457200">
              <a:buFont typeface="+mj-lt"/>
              <a:buAutoNum type="arabicPeriod"/>
            </a:pPr>
            <a:r>
              <a:rPr lang="en-US" sz="2000" dirty="0">
                <a:solidFill>
                  <a:srgbClr val="2A196F"/>
                </a:solidFill>
                <a:latin typeface="TUOS Blake"/>
              </a:rPr>
              <a:t>IQR radius</a:t>
            </a:r>
          </a:p>
          <a:p>
            <a:pPr marL="457200" indent="-457200">
              <a:buFont typeface="+mj-lt"/>
              <a:buAutoNum type="arabicPeriod"/>
            </a:pPr>
            <a:r>
              <a:rPr lang="en-US" sz="2000" dirty="0">
                <a:solidFill>
                  <a:srgbClr val="2A196F"/>
                </a:solidFill>
                <a:latin typeface="TUOS Blake"/>
              </a:rPr>
              <a:t>Focus</a:t>
            </a:r>
          </a:p>
          <a:p>
            <a:pPr marL="457200" indent="-457200">
              <a:buFont typeface="+mj-lt"/>
              <a:buAutoNum type="arabicPeriod"/>
            </a:pPr>
            <a:r>
              <a:rPr lang="en-US" sz="2000" dirty="0">
                <a:solidFill>
                  <a:srgbClr val="2A196F"/>
                </a:solidFill>
                <a:latin typeface="TUOS Blake"/>
              </a:rPr>
              <a:t>Centre displacement</a:t>
            </a:r>
          </a:p>
          <a:p>
            <a:pPr marL="457200" indent="-457200">
              <a:buFont typeface="+mj-lt"/>
              <a:buAutoNum type="arabicPeriod"/>
            </a:pPr>
            <a:r>
              <a:rPr lang="en-US" sz="2000" dirty="0">
                <a:solidFill>
                  <a:srgbClr val="2A196F"/>
                </a:solidFill>
                <a:latin typeface="TUOS Blake"/>
              </a:rPr>
              <a:t>Inner radius</a:t>
            </a:r>
          </a:p>
          <a:p>
            <a:pPr marL="457200" indent="-457200">
              <a:buFont typeface="+mj-lt"/>
              <a:buAutoNum type="arabicPeriod"/>
            </a:pPr>
            <a:r>
              <a:rPr lang="en-US" sz="2000" dirty="0">
                <a:solidFill>
                  <a:srgbClr val="2A196F"/>
                </a:solidFill>
                <a:latin typeface="TUOS Blake"/>
              </a:rPr>
              <a:t>Platform proximity</a:t>
            </a:r>
          </a:p>
          <a:p>
            <a:pPr marL="457200" indent="-457200">
              <a:buFont typeface="+mj-lt"/>
              <a:buAutoNum type="arabicPeriod"/>
            </a:pPr>
            <a:r>
              <a:rPr lang="en-US" sz="2000" dirty="0">
                <a:solidFill>
                  <a:srgbClr val="2A196F"/>
                </a:solidFill>
                <a:latin typeface="TUOS Blake"/>
              </a:rPr>
              <a:t>Eccentricity</a:t>
            </a:r>
          </a:p>
          <a:p>
            <a:pPr marL="457200" indent="-457200">
              <a:buFont typeface="+mj-lt"/>
              <a:buAutoNum type="arabicPeriod"/>
            </a:pPr>
            <a:r>
              <a:rPr lang="en-US" sz="2000" dirty="0">
                <a:solidFill>
                  <a:srgbClr val="2A196F"/>
                </a:solidFill>
                <a:latin typeface="TUOS Blake"/>
              </a:rPr>
              <a:t>Longest loop</a:t>
            </a:r>
          </a:p>
          <a:p>
            <a:pPr marL="457200" indent="-457200">
              <a:buFont typeface="+mj-lt"/>
              <a:buAutoNum type="arabicPeriod"/>
            </a:pPr>
            <a:r>
              <a:rPr lang="en-US" sz="2000" dirty="0">
                <a:solidFill>
                  <a:srgbClr val="2A196F"/>
                </a:solidFill>
                <a:latin typeface="TUOS Blake"/>
              </a:rPr>
              <a:t>Latency</a:t>
            </a:r>
          </a:p>
          <a:p>
            <a:pPr marL="457200" indent="-457200">
              <a:buFont typeface="+mj-lt"/>
              <a:buAutoNum type="arabicPeriod"/>
            </a:pPr>
            <a:r>
              <a:rPr lang="en-US" sz="2000" dirty="0">
                <a:solidFill>
                  <a:srgbClr val="2A196F"/>
                </a:solidFill>
                <a:latin typeface="TUOS Blake"/>
              </a:rPr>
              <a:t>Path length</a:t>
            </a:r>
          </a:p>
          <a:p>
            <a:pPr marL="457200" indent="-457200">
              <a:buFont typeface="+mj-lt"/>
              <a:buAutoNum type="arabicPeriod"/>
            </a:pPr>
            <a:r>
              <a:rPr lang="en-US" sz="2000" dirty="0">
                <a:solidFill>
                  <a:srgbClr val="2A196F"/>
                </a:solidFill>
                <a:latin typeface="TUOS Blake"/>
              </a:rPr>
              <a:t>Average speed</a:t>
            </a:r>
          </a:p>
          <a:p>
            <a:r>
              <a:rPr lang="en-US" sz="2000" dirty="0">
                <a:solidFill>
                  <a:srgbClr val="2A196F"/>
                </a:solidFill>
                <a:latin typeface="TUOS Blake"/>
              </a:rPr>
              <a:t>For more information about each feature refer to: </a:t>
            </a:r>
            <a:r>
              <a:rPr lang="en-US" sz="2000" dirty="0">
                <a:hlinkClick r:id="rId3"/>
              </a:rPr>
              <a:t>https://www.nature.com/articles/srep14562</a:t>
            </a:r>
            <a:endParaRPr lang="en-US" sz="2000" dirty="0">
              <a:solidFill>
                <a:srgbClr val="2A196F"/>
              </a:solidFill>
              <a:latin typeface="TUOS Blake"/>
            </a:endParaRPr>
          </a:p>
        </p:txBody>
      </p:sp>
    </p:spTree>
    <p:extLst>
      <p:ext uri="{BB962C8B-B14F-4D97-AF65-F5344CB8AC3E}">
        <p14:creationId xmlns:p14="http://schemas.microsoft.com/office/powerpoint/2010/main" val="2767503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063D76-1D56-439C-B7B3-993FB4912778}"/>
              </a:ext>
            </a:extLst>
          </p:cNvPr>
          <p:cNvSpPr>
            <a:spLocks noGrp="1"/>
          </p:cNvSpPr>
          <p:nvPr>
            <p:ph type="sldNum" sz="quarter" idx="12"/>
          </p:nvPr>
        </p:nvSpPr>
        <p:spPr/>
        <p:txBody>
          <a:bodyPr/>
          <a:lstStyle/>
          <a:p>
            <a:fld id="{22230EF6-6C13-413D-A541-8FA2732E8850}" type="slidenum">
              <a:rPr lang="en-GB" altLang="en-US" smtClean="0"/>
              <a:pPr/>
              <a:t>75</a:t>
            </a:fld>
            <a:endParaRPr lang="en-GB" altLang="en-US"/>
          </a:p>
        </p:txBody>
      </p:sp>
      <p:sp>
        <p:nvSpPr>
          <p:cNvPr id="28" name="TextBox 27">
            <a:extLst>
              <a:ext uri="{FF2B5EF4-FFF2-40B4-BE49-F238E27FC236}">
                <a16:creationId xmlns:a16="http://schemas.microsoft.com/office/drawing/2014/main" id="{BBAC81BB-EAA7-4E77-9576-497077D7E97A}"/>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pic>
        <p:nvPicPr>
          <p:cNvPr id="5" name="Picture 4" descr="A picture containing text, book&#10;&#10;Description automatically generated">
            <a:extLst>
              <a:ext uri="{FF2B5EF4-FFF2-40B4-BE49-F238E27FC236}">
                <a16:creationId xmlns:a16="http://schemas.microsoft.com/office/drawing/2014/main" id="{117BD45C-B333-4151-A06B-9D34A69E1F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3787" y="1845528"/>
            <a:ext cx="4916424" cy="4175760"/>
          </a:xfrm>
          <a:prstGeom prst="rect">
            <a:avLst/>
          </a:prstGeom>
        </p:spPr>
      </p:pic>
      <p:sp>
        <p:nvSpPr>
          <p:cNvPr id="7" name="Rectangle 6">
            <a:extLst>
              <a:ext uri="{FF2B5EF4-FFF2-40B4-BE49-F238E27FC236}">
                <a16:creationId xmlns:a16="http://schemas.microsoft.com/office/drawing/2014/main" id="{01AA9128-348D-40B8-A432-A74C0312934D}"/>
              </a:ext>
            </a:extLst>
          </p:cNvPr>
          <p:cNvSpPr/>
          <p:nvPr/>
        </p:nvSpPr>
        <p:spPr>
          <a:xfrm>
            <a:off x="1459032" y="1260753"/>
            <a:ext cx="6225935" cy="584775"/>
          </a:xfrm>
          <a:prstGeom prst="rect">
            <a:avLst/>
          </a:prstGeom>
        </p:spPr>
        <p:txBody>
          <a:bodyPr wrap="none">
            <a:spAutoFit/>
          </a:bodyPr>
          <a:lstStyle/>
          <a:p>
            <a:r>
              <a:rPr lang="en-GB" sz="3200" b="1" dirty="0">
                <a:solidFill>
                  <a:srgbClr val="2A196F"/>
                </a:solidFill>
                <a:latin typeface="TUOS Stephenson (Headings)"/>
              </a:rPr>
              <a:t>Thank you for your attention!</a:t>
            </a:r>
            <a:endParaRPr lang="en-US" sz="3200" dirty="0">
              <a:solidFill>
                <a:srgbClr val="2A196F"/>
              </a:solidFill>
              <a:latin typeface="TUOS Stephenson (Headings)"/>
            </a:endParaRPr>
          </a:p>
        </p:txBody>
      </p:sp>
    </p:spTree>
    <p:extLst>
      <p:ext uri="{BB962C8B-B14F-4D97-AF65-F5344CB8AC3E}">
        <p14:creationId xmlns:p14="http://schemas.microsoft.com/office/powerpoint/2010/main" val="14795214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CD1D9-6145-4D69-BCDE-851EA6865094}"/>
              </a:ext>
            </a:extLst>
          </p:cNvPr>
          <p:cNvSpPr>
            <a:spLocks noGrp="1"/>
          </p:cNvSpPr>
          <p:nvPr>
            <p:ph type="title"/>
          </p:nvPr>
        </p:nvSpPr>
        <p:spPr>
          <a:xfrm>
            <a:off x="0" y="908720"/>
            <a:ext cx="8534400" cy="762000"/>
          </a:xfrm>
        </p:spPr>
        <p:txBody>
          <a:bodyPr/>
          <a:lstStyle/>
          <a:p>
            <a:r>
              <a:rPr lang="en-GB" dirty="0"/>
              <a:t>Further reading</a:t>
            </a:r>
            <a:endParaRPr lang="en-US" dirty="0"/>
          </a:p>
        </p:txBody>
      </p:sp>
      <p:sp>
        <p:nvSpPr>
          <p:cNvPr id="3" name="Content Placeholder 2">
            <a:extLst>
              <a:ext uri="{FF2B5EF4-FFF2-40B4-BE49-F238E27FC236}">
                <a16:creationId xmlns:a16="http://schemas.microsoft.com/office/drawing/2014/main" id="{B10A5E76-0251-41DB-9090-4A71582C7899}"/>
              </a:ext>
            </a:extLst>
          </p:cNvPr>
          <p:cNvSpPr>
            <a:spLocks noGrp="1"/>
          </p:cNvSpPr>
          <p:nvPr>
            <p:ph idx="1"/>
          </p:nvPr>
        </p:nvSpPr>
        <p:spPr>
          <a:xfrm>
            <a:off x="0" y="1670720"/>
            <a:ext cx="8229600" cy="4854624"/>
          </a:xfrm>
        </p:spPr>
        <p:txBody>
          <a:bodyPr/>
          <a:lstStyle/>
          <a:p>
            <a:r>
              <a:rPr lang="en-US" dirty="0"/>
              <a:t>Clustering initialization methods: </a:t>
            </a:r>
          </a:p>
          <a:p>
            <a:pPr marL="0" indent="0">
              <a:buNone/>
            </a:pPr>
            <a:r>
              <a:rPr lang="en-US" sz="2000" dirty="0"/>
              <a:t>Clustering benchmarking:</a:t>
            </a:r>
          </a:p>
          <a:p>
            <a:pPr marL="685800" lvl="1"/>
            <a:r>
              <a:rPr lang="en-GB" sz="1600" dirty="0" err="1"/>
              <a:t>Celebi</a:t>
            </a:r>
            <a:r>
              <a:rPr lang="en-GB" sz="1600" dirty="0"/>
              <a:t>, M. E., </a:t>
            </a:r>
            <a:r>
              <a:rPr lang="en-GB" sz="1600" dirty="0" err="1"/>
              <a:t>Kingravi</a:t>
            </a:r>
            <a:r>
              <a:rPr lang="en-GB" sz="1600" dirty="0"/>
              <a:t>, H. A., &amp; Vela, P. A. (2013). A comparative study of efficient initialization methods for the k-means clustering algorithm. </a:t>
            </a:r>
            <a:r>
              <a:rPr lang="en-GB" sz="1600" i="1" dirty="0"/>
              <a:t>Expert systems with applications</a:t>
            </a:r>
            <a:r>
              <a:rPr lang="en-GB" sz="1600" dirty="0"/>
              <a:t>, </a:t>
            </a:r>
            <a:r>
              <a:rPr lang="en-GB" sz="1600" i="1" dirty="0"/>
              <a:t>40</a:t>
            </a:r>
            <a:r>
              <a:rPr lang="en-GB" sz="1600" dirty="0"/>
              <a:t>(1), 200-210.</a:t>
            </a:r>
          </a:p>
          <a:p>
            <a:pPr marL="685800" lvl="1"/>
            <a:r>
              <a:rPr lang="en-US" sz="1600" b="1" dirty="0"/>
              <a:t>Vouros, A., Langdell, S., Croucher, M., &amp; </a:t>
            </a:r>
            <a:r>
              <a:rPr lang="en-US" sz="1600" b="1" dirty="0" err="1"/>
              <a:t>Vasilaki</a:t>
            </a:r>
            <a:r>
              <a:rPr lang="en-US" sz="1600" b="1" dirty="0"/>
              <a:t>, E. (2019). An empirical comparison between stochastic and deterministic centroid </a:t>
            </a:r>
            <a:r>
              <a:rPr lang="en-US" sz="1600" b="1" dirty="0" err="1"/>
              <a:t>initialisation</a:t>
            </a:r>
            <a:r>
              <a:rPr lang="en-US" sz="1600" b="1" dirty="0"/>
              <a:t> for K-Means variations. </a:t>
            </a:r>
            <a:r>
              <a:rPr lang="en-US" sz="1600" b="1" dirty="0" err="1"/>
              <a:t>arXiv</a:t>
            </a:r>
            <a:r>
              <a:rPr lang="en-US" sz="1600" b="1" dirty="0"/>
              <a:t> preprint arXiv:1908.09946.</a:t>
            </a:r>
            <a:endParaRPr lang="en-GB" sz="1600" b="1" dirty="0"/>
          </a:p>
          <a:p>
            <a:pPr marL="0" indent="0">
              <a:buNone/>
            </a:pPr>
            <a:r>
              <a:rPr lang="en-GB" sz="2000" dirty="0"/>
              <a:t>ROBIN:</a:t>
            </a:r>
          </a:p>
          <a:p>
            <a:pPr marL="685800" lvl="1"/>
            <a:r>
              <a:rPr lang="en-GB" sz="1600" dirty="0"/>
              <a:t>Al Hasan, Mohammad, et al. "Robust partitional clustering by outlier and density insensitive seeding." Pattern Recognition Letters 30.11 (2009): 994-1002.</a:t>
            </a:r>
          </a:p>
          <a:p>
            <a:pPr marL="0" indent="0">
              <a:buNone/>
            </a:pPr>
            <a:r>
              <a:rPr lang="en-GB" sz="2000" dirty="0"/>
              <a:t>Density K-Means++:</a:t>
            </a:r>
          </a:p>
          <a:p>
            <a:pPr lvl="1"/>
            <a:r>
              <a:rPr lang="en-GB" sz="1600" dirty="0" err="1"/>
              <a:t>Nidheesh</a:t>
            </a:r>
            <a:r>
              <a:rPr lang="en-GB" sz="1600" dirty="0"/>
              <a:t>, N., KA Abdul Nazeer, and P. M. Ameer. "An enhanced deterministic K-Means clustering algorithm for cancer subtype prediction from gene expression data." Computers in biology and medicine 91 (2017): 213-221.</a:t>
            </a:r>
          </a:p>
          <a:p>
            <a:pPr marL="0" indent="0">
              <a:buNone/>
            </a:pPr>
            <a:endParaRPr lang="en-GB" sz="2000" dirty="0"/>
          </a:p>
          <a:p>
            <a:pPr marL="0" indent="0">
              <a:buNone/>
            </a:pPr>
            <a:endParaRPr lang="en-GB" sz="2000" dirty="0"/>
          </a:p>
          <a:p>
            <a:pPr marL="0" indent="0">
              <a:buNone/>
            </a:pPr>
            <a:endParaRPr lang="en-GB" sz="2000" dirty="0"/>
          </a:p>
          <a:p>
            <a:pPr marL="685800" lvl="1"/>
            <a:endParaRPr lang="en-GB" sz="1600" dirty="0"/>
          </a:p>
          <a:p>
            <a:pPr marL="400050" lvl="1" indent="0">
              <a:buNone/>
            </a:pPr>
            <a:endParaRPr lang="en-GB" sz="1600" dirty="0"/>
          </a:p>
          <a:p>
            <a:pPr marL="857250" lvl="2" indent="0"/>
            <a:endParaRPr lang="en-US" dirty="0"/>
          </a:p>
          <a:p>
            <a:pPr marL="400050" lvl="1" indent="0">
              <a:buNone/>
            </a:pPr>
            <a:endParaRPr lang="en-US" dirty="0"/>
          </a:p>
          <a:p>
            <a:pPr marL="400050" lvl="1" indent="0">
              <a:buNone/>
            </a:pPr>
            <a:endParaRPr lang="en-US" dirty="0"/>
          </a:p>
        </p:txBody>
      </p:sp>
      <p:sp>
        <p:nvSpPr>
          <p:cNvPr id="6" name="Slide Number Placeholder 5">
            <a:extLst>
              <a:ext uri="{FF2B5EF4-FFF2-40B4-BE49-F238E27FC236}">
                <a16:creationId xmlns:a16="http://schemas.microsoft.com/office/drawing/2014/main" id="{FF065DA8-9D42-49B9-8BD4-85DBC0301988}"/>
              </a:ext>
            </a:extLst>
          </p:cNvPr>
          <p:cNvSpPr>
            <a:spLocks noGrp="1"/>
          </p:cNvSpPr>
          <p:nvPr>
            <p:ph type="sldNum" sz="quarter" idx="12"/>
          </p:nvPr>
        </p:nvSpPr>
        <p:spPr/>
        <p:txBody>
          <a:bodyPr/>
          <a:lstStyle/>
          <a:p>
            <a:fld id="{22230EF6-6C13-413D-A541-8FA2732E8850}" type="slidenum">
              <a:rPr lang="en-GB" altLang="en-US" smtClean="0"/>
              <a:pPr/>
              <a:t>76</a:t>
            </a:fld>
            <a:endParaRPr lang="en-GB" altLang="en-US"/>
          </a:p>
        </p:txBody>
      </p:sp>
    </p:spTree>
    <p:extLst>
      <p:ext uri="{BB962C8B-B14F-4D97-AF65-F5344CB8AC3E}">
        <p14:creationId xmlns:p14="http://schemas.microsoft.com/office/powerpoint/2010/main" val="1624430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F065DA8-9D42-49B9-8BD4-85DBC0301988}"/>
              </a:ext>
            </a:extLst>
          </p:cNvPr>
          <p:cNvSpPr>
            <a:spLocks noGrp="1"/>
          </p:cNvSpPr>
          <p:nvPr>
            <p:ph type="sldNum" sz="quarter" idx="12"/>
          </p:nvPr>
        </p:nvSpPr>
        <p:spPr/>
        <p:txBody>
          <a:bodyPr/>
          <a:lstStyle/>
          <a:p>
            <a:fld id="{22230EF6-6C13-413D-A541-8FA2732E8850}" type="slidenum">
              <a:rPr lang="en-GB" altLang="en-US" smtClean="0"/>
              <a:pPr/>
              <a:t>77</a:t>
            </a:fld>
            <a:endParaRPr lang="en-GB" altLang="en-US"/>
          </a:p>
        </p:txBody>
      </p:sp>
      <p:sp>
        <p:nvSpPr>
          <p:cNvPr id="7" name="Title 1">
            <a:extLst>
              <a:ext uri="{FF2B5EF4-FFF2-40B4-BE49-F238E27FC236}">
                <a16:creationId xmlns:a16="http://schemas.microsoft.com/office/drawing/2014/main" id="{3F36586B-4B42-4AE0-BA5D-EBA4657F55CB}"/>
              </a:ext>
            </a:extLst>
          </p:cNvPr>
          <p:cNvSpPr txBox="1">
            <a:spLocks/>
          </p:cNvSpPr>
          <p:nvPr/>
        </p:nvSpPr>
        <p:spPr bwMode="auto">
          <a:xfrm>
            <a:off x="0" y="90872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GB" kern="0"/>
              <a:t>Further reading</a:t>
            </a:r>
            <a:endParaRPr lang="en-US" kern="0" dirty="0"/>
          </a:p>
        </p:txBody>
      </p:sp>
      <p:sp>
        <p:nvSpPr>
          <p:cNvPr id="8" name="Content Placeholder 2">
            <a:extLst>
              <a:ext uri="{FF2B5EF4-FFF2-40B4-BE49-F238E27FC236}">
                <a16:creationId xmlns:a16="http://schemas.microsoft.com/office/drawing/2014/main" id="{125E05F1-3034-4F38-8421-61A0B625DEAB}"/>
              </a:ext>
            </a:extLst>
          </p:cNvPr>
          <p:cNvSpPr txBox="1">
            <a:spLocks/>
          </p:cNvSpPr>
          <p:nvPr/>
        </p:nvSpPr>
        <p:spPr bwMode="auto">
          <a:xfrm>
            <a:off x="0" y="1670720"/>
            <a:ext cx="8229600" cy="485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pPr marL="285750"/>
            <a:r>
              <a:rPr lang="en-US" kern="0" dirty="0"/>
              <a:t>Clustering algorithms:</a:t>
            </a:r>
          </a:p>
          <a:p>
            <a:pPr marL="0" indent="0">
              <a:buNone/>
            </a:pPr>
            <a:r>
              <a:rPr lang="en-US" sz="2000" dirty="0"/>
              <a:t>Lloyd’s and Hartigan-Wong’s K-Means</a:t>
            </a:r>
          </a:p>
          <a:p>
            <a:pPr lvl="1"/>
            <a:r>
              <a:rPr lang="en-GB" sz="1600" kern="0" dirty="0">
                <a:cs typeface="+mn-cs"/>
              </a:rPr>
              <a:t>Slonim, N., </a:t>
            </a:r>
            <a:r>
              <a:rPr lang="en-GB" sz="1600" kern="0" dirty="0" err="1">
                <a:cs typeface="+mn-cs"/>
              </a:rPr>
              <a:t>Aharoni</a:t>
            </a:r>
            <a:r>
              <a:rPr lang="en-GB" sz="1600" kern="0" dirty="0">
                <a:cs typeface="+mn-cs"/>
              </a:rPr>
              <a:t>, E., &amp; Crammer, K. (2013, June). Hartigan's K-Means Versus Lloyd's K-Means—Is It Time for a Change?. In Twenty-Third International Joint Conference on Artificial Intelligence.</a:t>
            </a:r>
            <a:endParaRPr lang="en-US" sz="1600" kern="0" dirty="0">
              <a:cs typeface="+mn-cs"/>
            </a:endParaRPr>
          </a:p>
          <a:p>
            <a:pPr marL="0" indent="0">
              <a:buNone/>
            </a:pPr>
            <a:r>
              <a:rPr lang="en-US" sz="2000" dirty="0"/>
              <a:t>MPCK-Means:</a:t>
            </a:r>
          </a:p>
          <a:p>
            <a:pPr lvl="1"/>
            <a:r>
              <a:rPr lang="en-GB" sz="1600" kern="0" dirty="0" err="1">
                <a:cs typeface="+mn-cs"/>
              </a:rPr>
              <a:t>Bilenko</a:t>
            </a:r>
            <a:r>
              <a:rPr lang="en-GB" sz="1600" kern="0" dirty="0">
                <a:cs typeface="+mn-cs"/>
              </a:rPr>
              <a:t>, M., </a:t>
            </a:r>
            <a:r>
              <a:rPr lang="en-GB" sz="1600" kern="0" dirty="0" err="1">
                <a:cs typeface="+mn-cs"/>
              </a:rPr>
              <a:t>Basu</a:t>
            </a:r>
            <a:r>
              <a:rPr lang="en-GB" sz="1600" kern="0" dirty="0">
                <a:cs typeface="+mn-cs"/>
              </a:rPr>
              <a:t>, S., &amp; Mooney, R. J. (2004, July). Integrating constraints and metric learning in semi-supervised clustering. In Proceedings of the twenty-first international conference on Machine learning (p. 11). ACM.</a:t>
            </a:r>
            <a:endParaRPr lang="en-US" sz="1600" kern="0" dirty="0">
              <a:cs typeface="+mn-cs"/>
            </a:endParaRPr>
          </a:p>
          <a:p>
            <a:pPr marL="0" indent="0">
              <a:buNone/>
            </a:pPr>
            <a:r>
              <a:rPr lang="en-US" sz="2000" dirty="0"/>
              <a:t>Sparse K-Means: </a:t>
            </a:r>
          </a:p>
          <a:p>
            <a:pPr marL="685800" lvl="1"/>
            <a:r>
              <a:rPr lang="en-GB" sz="1600" kern="0" dirty="0"/>
              <a:t>Witten, D. M., &amp; </a:t>
            </a:r>
            <a:r>
              <a:rPr lang="en-GB" sz="1600" kern="0" dirty="0" err="1"/>
              <a:t>Tibshirani</a:t>
            </a:r>
            <a:r>
              <a:rPr lang="en-GB" sz="1600" kern="0" dirty="0"/>
              <a:t>, R. (2010). A framework for feature selection in clustering. Journal of the American Statistical Association, 105(490), 713-726.</a:t>
            </a:r>
            <a:endParaRPr lang="en-GB" sz="2000" kern="0" dirty="0"/>
          </a:p>
          <a:p>
            <a:pPr marL="0" indent="0">
              <a:buFontTx/>
              <a:buNone/>
            </a:pPr>
            <a:endParaRPr lang="en-GB" sz="2000" kern="0" dirty="0"/>
          </a:p>
          <a:p>
            <a:pPr marL="685800" lvl="1"/>
            <a:endParaRPr lang="en-GB" sz="1600" kern="0" dirty="0"/>
          </a:p>
          <a:p>
            <a:pPr marL="400050" lvl="1" indent="0">
              <a:buFont typeface="TUOS Stephenson" panose="02070503080000020004" pitchFamily="18" charset="0"/>
              <a:buNone/>
            </a:pPr>
            <a:endParaRPr lang="en-GB" sz="1600" kern="0" dirty="0"/>
          </a:p>
          <a:p>
            <a:pPr marL="857250" lvl="2" indent="0"/>
            <a:endParaRPr lang="en-US" kern="0" dirty="0"/>
          </a:p>
          <a:p>
            <a:pPr marL="400050" lvl="1" indent="0">
              <a:buFont typeface="TUOS Stephenson" panose="02070503080000020004" pitchFamily="18" charset="0"/>
              <a:buNone/>
            </a:pPr>
            <a:endParaRPr lang="en-US" kern="0" dirty="0"/>
          </a:p>
          <a:p>
            <a:pPr marL="400050" lvl="1" indent="0">
              <a:buFont typeface="TUOS Stephenson" panose="02070503080000020004" pitchFamily="18" charset="0"/>
              <a:buNone/>
            </a:pPr>
            <a:endParaRPr lang="en-US" kern="0" dirty="0"/>
          </a:p>
        </p:txBody>
      </p:sp>
    </p:spTree>
    <p:extLst>
      <p:ext uri="{BB962C8B-B14F-4D97-AF65-F5344CB8AC3E}">
        <p14:creationId xmlns:p14="http://schemas.microsoft.com/office/powerpoint/2010/main" val="40397039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F065DA8-9D42-49B9-8BD4-85DBC0301988}"/>
              </a:ext>
            </a:extLst>
          </p:cNvPr>
          <p:cNvSpPr>
            <a:spLocks noGrp="1"/>
          </p:cNvSpPr>
          <p:nvPr>
            <p:ph type="sldNum" sz="quarter" idx="12"/>
          </p:nvPr>
        </p:nvSpPr>
        <p:spPr/>
        <p:txBody>
          <a:bodyPr/>
          <a:lstStyle/>
          <a:p>
            <a:fld id="{22230EF6-6C13-413D-A541-8FA2732E8850}" type="slidenum">
              <a:rPr lang="en-GB" altLang="en-US" smtClean="0"/>
              <a:pPr/>
              <a:t>78</a:t>
            </a:fld>
            <a:endParaRPr lang="en-GB" altLang="en-US"/>
          </a:p>
        </p:txBody>
      </p:sp>
      <p:sp>
        <p:nvSpPr>
          <p:cNvPr id="7" name="Title 1">
            <a:extLst>
              <a:ext uri="{FF2B5EF4-FFF2-40B4-BE49-F238E27FC236}">
                <a16:creationId xmlns:a16="http://schemas.microsoft.com/office/drawing/2014/main" id="{3F36586B-4B42-4AE0-BA5D-EBA4657F55CB}"/>
              </a:ext>
            </a:extLst>
          </p:cNvPr>
          <p:cNvSpPr txBox="1">
            <a:spLocks/>
          </p:cNvSpPr>
          <p:nvPr/>
        </p:nvSpPr>
        <p:spPr bwMode="auto">
          <a:xfrm>
            <a:off x="0" y="90872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GB" kern="0"/>
              <a:t>Further reading</a:t>
            </a:r>
            <a:endParaRPr lang="en-US" kern="0" dirty="0"/>
          </a:p>
        </p:txBody>
      </p:sp>
      <p:sp>
        <p:nvSpPr>
          <p:cNvPr id="8" name="Content Placeholder 2">
            <a:extLst>
              <a:ext uri="{FF2B5EF4-FFF2-40B4-BE49-F238E27FC236}">
                <a16:creationId xmlns:a16="http://schemas.microsoft.com/office/drawing/2014/main" id="{125E05F1-3034-4F38-8421-61A0B625DEAB}"/>
              </a:ext>
            </a:extLst>
          </p:cNvPr>
          <p:cNvSpPr txBox="1">
            <a:spLocks/>
          </p:cNvSpPr>
          <p:nvPr/>
        </p:nvSpPr>
        <p:spPr bwMode="auto">
          <a:xfrm>
            <a:off x="0" y="1670720"/>
            <a:ext cx="8229600" cy="485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r>
              <a:rPr lang="en-US" kern="0" dirty="0"/>
              <a:t>Clustering evaluation methods: </a:t>
            </a:r>
          </a:p>
          <a:p>
            <a:pPr marL="685800" lvl="1"/>
            <a:r>
              <a:rPr lang="en-GB" sz="1600" kern="0" dirty="0" err="1"/>
              <a:t>Rendón</a:t>
            </a:r>
            <a:r>
              <a:rPr lang="en-GB" sz="1600" kern="0" dirty="0"/>
              <a:t>, E., </a:t>
            </a:r>
            <a:r>
              <a:rPr lang="en-GB" sz="1600" kern="0" dirty="0" err="1"/>
              <a:t>Abundez</a:t>
            </a:r>
            <a:r>
              <a:rPr lang="en-GB" sz="1600" kern="0" dirty="0"/>
              <a:t>, I., </a:t>
            </a:r>
            <a:r>
              <a:rPr lang="en-GB" sz="1600" kern="0" dirty="0" err="1"/>
              <a:t>Arizmendi</a:t>
            </a:r>
            <a:r>
              <a:rPr lang="en-GB" sz="1600" kern="0" dirty="0"/>
              <a:t>, A., &amp; Quiroz, E. M. (2011). Internal versus external cluster validation indexes. International Journal of computers and communications, 5(1), 27-34.</a:t>
            </a:r>
          </a:p>
          <a:p>
            <a:pPr marL="685800" lvl="1"/>
            <a:r>
              <a:rPr lang="en-GB" sz="1600" kern="0" dirty="0" err="1"/>
              <a:t>Desgraupes</a:t>
            </a:r>
            <a:r>
              <a:rPr lang="en-GB" sz="1600" kern="0" dirty="0"/>
              <a:t>, B. (2013). Clustering indices. University of Paris Ouest-Lab </a:t>
            </a:r>
            <a:r>
              <a:rPr lang="en-GB" sz="1600" kern="0" dirty="0" err="1"/>
              <a:t>Modal’X</a:t>
            </a:r>
            <a:r>
              <a:rPr lang="en-GB" sz="1600" kern="0" dirty="0"/>
              <a:t>, 1, 34.</a:t>
            </a:r>
          </a:p>
          <a:p>
            <a:pPr marL="0" indent="0">
              <a:buFontTx/>
              <a:buNone/>
            </a:pPr>
            <a:endParaRPr lang="en-GB" sz="2000" kern="0" dirty="0"/>
          </a:p>
          <a:p>
            <a:pPr marL="685800" lvl="1"/>
            <a:endParaRPr lang="en-GB" sz="1600" kern="0" dirty="0"/>
          </a:p>
          <a:p>
            <a:pPr marL="400050" lvl="1" indent="0">
              <a:buFont typeface="TUOS Stephenson" panose="02070503080000020004" pitchFamily="18" charset="0"/>
              <a:buNone/>
            </a:pPr>
            <a:endParaRPr lang="en-GB" sz="1600" kern="0" dirty="0"/>
          </a:p>
          <a:p>
            <a:pPr marL="857250" lvl="2" indent="0"/>
            <a:endParaRPr lang="en-US" kern="0" dirty="0"/>
          </a:p>
          <a:p>
            <a:pPr marL="400050" lvl="1" indent="0">
              <a:buFont typeface="TUOS Stephenson" panose="02070503080000020004" pitchFamily="18" charset="0"/>
              <a:buNone/>
            </a:pPr>
            <a:endParaRPr lang="en-US" kern="0" dirty="0"/>
          </a:p>
          <a:p>
            <a:pPr marL="400050" lvl="1" indent="0">
              <a:buFont typeface="TUOS Stephenson" panose="02070503080000020004" pitchFamily="18" charset="0"/>
              <a:buNone/>
            </a:pPr>
            <a:endParaRPr lang="en-US" kern="0" dirty="0"/>
          </a:p>
        </p:txBody>
      </p:sp>
    </p:spTree>
    <p:extLst>
      <p:ext uri="{BB962C8B-B14F-4D97-AF65-F5344CB8AC3E}">
        <p14:creationId xmlns:p14="http://schemas.microsoft.com/office/powerpoint/2010/main" val="33162006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F065DA8-9D42-49B9-8BD4-85DBC0301988}"/>
              </a:ext>
            </a:extLst>
          </p:cNvPr>
          <p:cNvSpPr>
            <a:spLocks noGrp="1"/>
          </p:cNvSpPr>
          <p:nvPr>
            <p:ph type="sldNum" sz="quarter" idx="12"/>
          </p:nvPr>
        </p:nvSpPr>
        <p:spPr/>
        <p:txBody>
          <a:bodyPr/>
          <a:lstStyle/>
          <a:p>
            <a:fld id="{22230EF6-6C13-413D-A541-8FA2732E8850}" type="slidenum">
              <a:rPr lang="en-GB" altLang="en-US" smtClean="0"/>
              <a:pPr/>
              <a:t>79</a:t>
            </a:fld>
            <a:endParaRPr lang="en-GB" altLang="en-US"/>
          </a:p>
        </p:txBody>
      </p:sp>
      <p:sp>
        <p:nvSpPr>
          <p:cNvPr id="7" name="Title 1">
            <a:extLst>
              <a:ext uri="{FF2B5EF4-FFF2-40B4-BE49-F238E27FC236}">
                <a16:creationId xmlns:a16="http://schemas.microsoft.com/office/drawing/2014/main" id="{3F36586B-4B42-4AE0-BA5D-EBA4657F55CB}"/>
              </a:ext>
            </a:extLst>
          </p:cNvPr>
          <p:cNvSpPr txBox="1">
            <a:spLocks/>
          </p:cNvSpPr>
          <p:nvPr/>
        </p:nvSpPr>
        <p:spPr bwMode="auto">
          <a:xfrm>
            <a:off x="0" y="90872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GB" kern="0"/>
              <a:t>Further reading</a:t>
            </a:r>
            <a:endParaRPr lang="en-US" kern="0" dirty="0"/>
          </a:p>
        </p:txBody>
      </p:sp>
      <p:sp>
        <p:nvSpPr>
          <p:cNvPr id="8" name="Content Placeholder 2">
            <a:extLst>
              <a:ext uri="{FF2B5EF4-FFF2-40B4-BE49-F238E27FC236}">
                <a16:creationId xmlns:a16="http://schemas.microsoft.com/office/drawing/2014/main" id="{125E05F1-3034-4F38-8421-61A0B625DEAB}"/>
              </a:ext>
            </a:extLst>
          </p:cNvPr>
          <p:cNvSpPr txBox="1">
            <a:spLocks/>
          </p:cNvSpPr>
          <p:nvPr/>
        </p:nvSpPr>
        <p:spPr bwMode="auto">
          <a:xfrm>
            <a:off x="0" y="1670720"/>
            <a:ext cx="8229600" cy="485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pPr marL="285750"/>
            <a:r>
              <a:rPr lang="en-US" kern="0" dirty="0"/>
              <a:t>Behavioural analysis</a:t>
            </a:r>
          </a:p>
          <a:p>
            <a:pPr marL="0" indent="0">
              <a:buNone/>
            </a:pPr>
            <a:r>
              <a:rPr lang="en-US" sz="2000" dirty="0"/>
              <a:t>Morris Water Maze and RODA:</a:t>
            </a:r>
          </a:p>
          <a:p>
            <a:pPr lvl="1"/>
            <a:r>
              <a:rPr lang="en-GB" sz="1600" kern="0" dirty="0" err="1"/>
              <a:t>Huzard</a:t>
            </a:r>
            <a:r>
              <a:rPr lang="en-GB" sz="1600" kern="0" dirty="0"/>
              <a:t>, D., Vouros, A., </a:t>
            </a:r>
            <a:r>
              <a:rPr lang="en-GB" sz="1600" kern="0" dirty="0" err="1"/>
              <a:t>Monari</a:t>
            </a:r>
            <a:r>
              <a:rPr lang="en-GB" sz="1600" kern="0" dirty="0"/>
              <a:t>, S., </a:t>
            </a:r>
            <a:r>
              <a:rPr lang="en-GB" sz="1600" kern="0" dirty="0" err="1"/>
              <a:t>Astori</a:t>
            </a:r>
            <a:r>
              <a:rPr lang="en-GB" sz="1600" kern="0" dirty="0"/>
              <a:t>, S., </a:t>
            </a:r>
            <a:r>
              <a:rPr lang="en-GB" sz="1600" kern="0" dirty="0" err="1"/>
              <a:t>Vasilaki</a:t>
            </a:r>
            <a:r>
              <a:rPr lang="en-GB" sz="1600" kern="0" dirty="0"/>
              <a:t>, E., &amp; Sandi, C. (2019). Constitutive differences in glucocorticoid responsiveness are related to divergent spatial information processing abilities. Stress, 1-13.</a:t>
            </a:r>
          </a:p>
          <a:p>
            <a:pPr lvl="1"/>
            <a:r>
              <a:rPr lang="en-GB" sz="1600" kern="0" dirty="0"/>
              <a:t>Vouros, A., Gehring, T. V., </a:t>
            </a:r>
            <a:r>
              <a:rPr lang="en-GB" sz="1600" kern="0" dirty="0" err="1"/>
              <a:t>Szydlowska</a:t>
            </a:r>
            <a:r>
              <a:rPr lang="en-GB" sz="1600" kern="0" dirty="0"/>
              <a:t>, K., </a:t>
            </a:r>
            <a:r>
              <a:rPr lang="en-GB" sz="1600" kern="0" dirty="0" err="1"/>
              <a:t>Janusz</a:t>
            </a:r>
            <a:r>
              <a:rPr lang="en-GB" sz="1600" kern="0" dirty="0"/>
              <a:t>, A., Tu, Z., Croucher, M., ... &amp; </a:t>
            </a:r>
            <a:r>
              <a:rPr lang="en-GB" sz="1600" kern="0" dirty="0" err="1"/>
              <a:t>Vasilaki</a:t>
            </a:r>
            <a:r>
              <a:rPr lang="en-GB" sz="1600" kern="0" dirty="0"/>
              <a:t>, E. (2018). A generalised framework for detailed classification of swimming paths inside the Morris Water Maze. Scientific reports, 8(1), 15089.</a:t>
            </a:r>
          </a:p>
          <a:p>
            <a:pPr lvl="1"/>
            <a:r>
              <a:rPr lang="en-GB" sz="1600" kern="0" dirty="0"/>
              <a:t>Gehring, T. V., </a:t>
            </a:r>
            <a:r>
              <a:rPr lang="en-GB" sz="1600" kern="0" dirty="0" err="1"/>
              <a:t>Luksys</a:t>
            </a:r>
            <a:r>
              <a:rPr lang="en-GB" sz="1600" kern="0" dirty="0"/>
              <a:t>, G., Sandi, C., &amp; </a:t>
            </a:r>
            <a:r>
              <a:rPr lang="en-GB" sz="1600" kern="0" dirty="0" err="1"/>
              <a:t>Vasilaki</a:t>
            </a:r>
            <a:r>
              <a:rPr lang="en-GB" sz="1600" kern="0" dirty="0"/>
              <a:t>, E. (2015). Detailed classification of swimming paths in the Morris Water Maze: multiple strategies within one trial. Scientific reports, 5, 14562.</a:t>
            </a:r>
          </a:p>
          <a:p>
            <a:pPr lvl="1"/>
            <a:endParaRPr lang="en-GB" sz="1600" kern="0" dirty="0"/>
          </a:p>
          <a:p>
            <a:pPr marL="57150" indent="0">
              <a:buNone/>
            </a:pPr>
            <a:r>
              <a:rPr lang="en-US" sz="2000" dirty="0"/>
              <a:t>Other:</a:t>
            </a:r>
          </a:p>
          <a:p>
            <a:pPr lvl="1"/>
            <a:r>
              <a:rPr lang="en-US" sz="1600" kern="0" dirty="0" err="1">
                <a:cs typeface="+mn-cs"/>
              </a:rPr>
              <a:t>Chhabria</a:t>
            </a:r>
            <a:r>
              <a:rPr lang="en-US" sz="1600" kern="0" dirty="0">
                <a:cs typeface="+mn-cs"/>
              </a:rPr>
              <a:t>, K., Vouros, A., Gray, C., MacDonald, R. B., Jiang, Z., Wilkinson, R. N., ... &amp; Chico, T. (2019). Sodium nitroprusside prevents the detrimental effects of glucose on the neurovascular unit and behaviour in zebrafish. </a:t>
            </a:r>
            <a:r>
              <a:rPr lang="en-US" sz="1600" kern="0" dirty="0" err="1">
                <a:cs typeface="+mn-cs"/>
              </a:rPr>
              <a:t>bioRxiv</a:t>
            </a:r>
            <a:r>
              <a:rPr lang="en-US" sz="1600" kern="0" dirty="0">
                <a:cs typeface="+mn-cs"/>
              </a:rPr>
              <a:t>, 576942.</a:t>
            </a:r>
          </a:p>
          <a:p>
            <a:pPr lvl="1"/>
            <a:endParaRPr lang="en-GB" sz="1600" kern="0" dirty="0">
              <a:cs typeface="+mn-cs"/>
            </a:endParaRPr>
          </a:p>
        </p:txBody>
      </p:sp>
    </p:spTree>
    <p:extLst>
      <p:ext uri="{BB962C8B-B14F-4D97-AF65-F5344CB8AC3E}">
        <p14:creationId xmlns:p14="http://schemas.microsoft.com/office/powerpoint/2010/main" val="10506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0406-40E5-4158-B8E7-BA8ECF553C73}"/>
              </a:ext>
            </a:extLst>
          </p:cNvPr>
          <p:cNvSpPr>
            <a:spLocks noGrp="1"/>
          </p:cNvSpPr>
          <p:nvPr>
            <p:ph type="title"/>
          </p:nvPr>
        </p:nvSpPr>
        <p:spPr>
          <a:xfrm>
            <a:off x="14808" y="1010816"/>
            <a:ext cx="8579768" cy="762000"/>
          </a:xfrm>
        </p:spPr>
        <p:txBody>
          <a:bodyPr/>
          <a:lstStyle/>
          <a:p>
            <a:r>
              <a:rPr lang="en-US" dirty="0"/>
              <a:t>Machine learning: classification</a:t>
            </a:r>
          </a:p>
        </p:txBody>
      </p:sp>
      <p:sp>
        <p:nvSpPr>
          <p:cNvPr id="6" name="Slide Number Placeholder 5">
            <a:extLst>
              <a:ext uri="{FF2B5EF4-FFF2-40B4-BE49-F238E27FC236}">
                <a16:creationId xmlns:a16="http://schemas.microsoft.com/office/drawing/2014/main" id="{F63FEBEE-B0EA-4F3B-96E7-BF0A3F5BFF5C}"/>
              </a:ext>
            </a:extLst>
          </p:cNvPr>
          <p:cNvSpPr>
            <a:spLocks noGrp="1"/>
          </p:cNvSpPr>
          <p:nvPr>
            <p:ph type="sldNum" sz="quarter" idx="12"/>
          </p:nvPr>
        </p:nvSpPr>
        <p:spPr/>
        <p:txBody>
          <a:bodyPr/>
          <a:lstStyle/>
          <a:p>
            <a:fld id="{22230EF6-6C13-413D-A541-8FA2732E8850}" type="slidenum">
              <a:rPr lang="en-GB" altLang="en-US" smtClean="0"/>
              <a:pPr/>
              <a:t>8</a:t>
            </a:fld>
            <a:endParaRPr lang="en-GB" altLang="en-US"/>
          </a:p>
        </p:txBody>
      </p:sp>
      <p:sp>
        <p:nvSpPr>
          <p:cNvPr id="5" name="Rectangle 4">
            <a:extLst>
              <a:ext uri="{FF2B5EF4-FFF2-40B4-BE49-F238E27FC236}">
                <a16:creationId xmlns:a16="http://schemas.microsoft.com/office/drawing/2014/main" id="{68A6D657-0C19-4334-9955-B74D8EB4E4BA}"/>
              </a:ext>
            </a:extLst>
          </p:cNvPr>
          <p:cNvSpPr/>
          <p:nvPr/>
        </p:nvSpPr>
        <p:spPr>
          <a:xfrm>
            <a:off x="657117" y="1727321"/>
            <a:ext cx="8480425" cy="984885"/>
          </a:xfrm>
          <a:prstGeom prst="rect">
            <a:avLst/>
          </a:prstGeom>
        </p:spPr>
        <p:txBody>
          <a:bodyPr wrap="square">
            <a:spAutoFit/>
          </a:bodyPr>
          <a:lstStyle/>
          <a:p>
            <a:r>
              <a:rPr lang="en-US" sz="2900" b="1" dirty="0">
                <a:solidFill>
                  <a:srgbClr val="2A196F"/>
                </a:solidFill>
                <a:latin typeface="+mn-lt"/>
              </a:rPr>
              <a:t>Machine learning frameworks:</a:t>
            </a:r>
          </a:p>
          <a:p>
            <a:pPr marL="457200" indent="-457200">
              <a:buFont typeface="TUOS Blake" panose="020B0503040000020004" pitchFamily="34" charset="0"/>
              <a:buChar char="+"/>
            </a:pPr>
            <a:r>
              <a:rPr lang="en-US" sz="2900" dirty="0">
                <a:solidFill>
                  <a:srgbClr val="2A196F"/>
                </a:solidFill>
                <a:latin typeface="+mn-lt"/>
              </a:rPr>
              <a:t>Better at quantifying behavioural differences.</a:t>
            </a:r>
          </a:p>
        </p:txBody>
      </p:sp>
      <p:sp>
        <p:nvSpPr>
          <p:cNvPr id="8" name="TextBox 7">
            <a:extLst>
              <a:ext uri="{FF2B5EF4-FFF2-40B4-BE49-F238E27FC236}">
                <a16:creationId xmlns:a16="http://schemas.microsoft.com/office/drawing/2014/main" id="{98F807A3-83CE-4AF7-8E56-5C09A92C887B}"/>
              </a:ext>
            </a:extLst>
          </p:cNvPr>
          <p:cNvSpPr txBox="1"/>
          <p:nvPr/>
        </p:nvSpPr>
        <p:spPr>
          <a:xfrm>
            <a:off x="8172400" y="6150068"/>
            <a:ext cx="965142" cy="695238"/>
          </a:xfrm>
          <a:prstGeom prst="rect">
            <a:avLst/>
          </a:prstGeom>
          <a:solidFill>
            <a:srgbClr val="FFFFFF"/>
          </a:solidFill>
          <a:ln>
            <a:noFill/>
          </a:ln>
        </p:spPr>
        <p:txBody>
          <a:bodyPr wrap="square" rtlCol="0">
            <a:spAutoFit/>
          </a:bodyPr>
          <a:lstStyle/>
          <a:p>
            <a:endParaRPr lang="en-US" dirty="0"/>
          </a:p>
        </p:txBody>
      </p:sp>
      <p:sp>
        <p:nvSpPr>
          <p:cNvPr id="4" name="Rectangle 3">
            <a:extLst>
              <a:ext uri="{FF2B5EF4-FFF2-40B4-BE49-F238E27FC236}">
                <a16:creationId xmlns:a16="http://schemas.microsoft.com/office/drawing/2014/main" id="{0642FC4F-9FD4-40D9-9F37-78343E77F528}"/>
              </a:ext>
            </a:extLst>
          </p:cNvPr>
          <p:cNvSpPr/>
          <p:nvPr/>
        </p:nvSpPr>
        <p:spPr>
          <a:xfrm>
            <a:off x="657116" y="5373216"/>
            <a:ext cx="8486883" cy="984885"/>
          </a:xfrm>
          <a:prstGeom prst="rect">
            <a:avLst/>
          </a:prstGeom>
        </p:spPr>
        <p:txBody>
          <a:bodyPr wrap="square">
            <a:spAutoFit/>
          </a:bodyPr>
          <a:lstStyle/>
          <a:p>
            <a:pPr marL="457200" lvl="0" indent="-457200">
              <a:buFont typeface="TUOS Blake" panose="020B0503040000020004" pitchFamily="34" charset="0"/>
              <a:buChar char="-"/>
            </a:pPr>
            <a:r>
              <a:rPr lang="en-US" sz="2900" dirty="0">
                <a:solidFill>
                  <a:srgbClr val="2A196F"/>
                </a:solidFill>
                <a:latin typeface="TUOS Blake"/>
              </a:rPr>
              <a:t>Limited to specific experiments (Water Maze).</a:t>
            </a:r>
          </a:p>
          <a:p>
            <a:pPr marL="457200" lvl="0" indent="-457200">
              <a:buFont typeface="TUOS Blake" panose="020B0503040000020004" pitchFamily="34" charset="0"/>
              <a:buChar char="-"/>
            </a:pPr>
            <a:r>
              <a:rPr lang="en-GB" sz="2900" dirty="0">
                <a:solidFill>
                  <a:srgbClr val="2A196F"/>
                </a:solidFill>
                <a:latin typeface="TUOS Blake"/>
              </a:rPr>
              <a:t>Requires training,  i.e. a lot of examples.</a:t>
            </a:r>
            <a:endParaRPr lang="en-US" dirty="0"/>
          </a:p>
        </p:txBody>
      </p:sp>
      <p:pic>
        <p:nvPicPr>
          <p:cNvPr id="11" name="Picture 10" descr="A close up of a logo&#10;&#10;Description automatically generated">
            <a:extLst>
              <a:ext uri="{FF2B5EF4-FFF2-40B4-BE49-F238E27FC236}">
                <a16:creationId xmlns:a16="http://schemas.microsoft.com/office/drawing/2014/main" id="{4F6AC583-6565-48D4-A074-AAFF884D79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116" y="2709209"/>
            <a:ext cx="5580899" cy="2667005"/>
          </a:xfrm>
          <a:prstGeom prst="rect">
            <a:avLst/>
          </a:prstGeom>
        </p:spPr>
      </p:pic>
      <p:grpSp>
        <p:nvGrpSpPr>
          <p:cNvPr id="27" name="Group 26">
            <a:extLst>
              <a:ext uri="{FF2B5EF4-FFF2-40B4-BE49-F238E27FC236}">
                <a16:creationId xmlns:a16="http://schemas.microsoft.com/office/drawing/2014/main" id="{528BB205-871E-495E-BE29-D2010DF9E779}"/>
              </a:ext>
            </a:extLst>
          </p:cNvPr>
          <p:cNvGrpSpPr/>
          <p:nvPr/>
        </p:nvGrpSpPr>
        <p:grpSpPr>
          <a:xfrm>
            <a:off x="5426224" y="3156393"/>
            <a:ext cx="3168352" cy="1347068"/>
            <a:chOff x="5724128" y="3270327"/>
            <a:chExt cx="3168352" cy="1347068"/>
          </a:xfrm>
        </p:grpSpPr>
        <p:grpSp>
          <p:nvGrpSpPr>
            <p:cNvPr id="25" name="Group 24">
              <a:extLst>
                <a:ext uri="{FF2B5EF4-FFF2-40B4-BE49-F238E27FC236}">
                  <a16:creationId xmlns:a16="http://schemas.microsoft.com/office/drawing/2014/main" id="{2CA485CA-186B-4152-BBC6-A658292302DB}"/>
                </a:ext>
              </a:extLst>
            </p:cNvPr>
            <p:cNvGrpSpPr/>
            <p:nvPr/>
          </p:nvGrpSpPr>
          <p:grpSpPr>
            <a:xfrm>
              <a:off x="5724128" y="3270328"/>
              <a:ext cx="1338878" cy="1347067"/>
              <a:chOff x="5822402" y="3270328"/>
              <a:chExt cx="1338878" cy="1347067"/>
            </a:xfrm>
          </p:grpSpPr>
          <p:grpSp>
            <p:nvGrpSpPr>
              <p:cNvPr id="19" name="Group 18">
                <a:extLst>
                  <a:ext uri="{FF2B5EF4-FFF2-40B4-BE49-F238E27FC236}">
                    <a16:creationId xmlns:a16="http://schemas.microsoft.com/office/drawing/2014/main" id="{BE61C779-7C60-4C9B-ADEF-1A397EF3D5E2}"/>
                  </a:ext>
                </a:extLst>
              </p:cNvPr>
              <p:cNvGrpSpPr/>
              <p:nvPr/>
            </p:nvGrpSpPr>
            <p:grpSpPr>
              <a:xfrm>
                <a:off x="5822402" y="3270328"/>
                <a:ext cx="1338878" cy="1347067"/>
                <a:chOff x="4499992" y="2890537"/>
                <a:chExt cx="1338878" cy="1347067"/>
              </a:xfrm>
            </p:grpSpPr>
            <p:pic>
              <p:nvPicPr>
                <p:cNvPr id="14" name="Picture 13">
                  <a:extLst>
                    <a:ext uri="{FF2B5EF4-FFF2-40B4-BE49-F238E27FC236}">
                      <a16:creationId xmlns:a16="http://schemas.microsoft.com/office/drawing/2014/main" id="{B0899C4B-7315-4207-AD05-C551300C8456}"/>
                    </a:ext>
                  </a:extLst>
                </p:cNvPr>
                <p:cNvPicPr>
                  <a:picLocks noChangeAspect="1"/>
                </p:cNvPicPr>
                <p:nvPr/>
              </p:nvPicPr>
              <p:blipFill>
                <a:blip r:embed="rId4"/>
                <a:stretch>
                  <a:fillRect/>
                </a:stretch>
              </p:blipFill>
              <p:spPr>
                <a:xfrm>
                  <a:off x="4499992" y="2890537"/>
                  <a:ext cx="1338878" cy="1347067"/>
                </a:xfrm>
                <a:prstGeom prst="rect">
                  <a:avLst/>
                </a:prstGeom>
              </p:spPr>
            </p:pic>
            <p:pic>
              <p:nvPicPr>
                <p:cNvPr id="16" name="Picture 15">
                  <a:extLst>
                    <a:ext uri="{FF2B5EF4-FFF2-40B4-BE49-F238E27FC236}">
                      <a16:creationId xmlns:a16="http://schemas.microsoft.com/office/drawing/2014/main" id="{35EFF702-E8E3-44A9-8EED-4FF86B2495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7329" y="3177818"/>
                  <a:ext cx="670000" cy="670000"/>
                </a:xfrm>
                <a:prstGeom prst="rect">
                  <a:avLst/>
                </a:prstGeom>
              </p:spPr>
            </p:pic>
          </p:grpSp>
          <p:sp>
            <p:nvSpPr>
              <p:cNvPr id="21" name="Rectangle 20">
                <a:extLst>
                  <a:ext uri="{FF2B5EF4-FFF2-40B4-BE49-F238E27FC236}">
                    <a16:creationId xmlns:a16="http://schemas.microsoft.com/office/drawing/2014/main" id="{56621802-C1D3-4CFB-B3DA-2CC36E843FDF}"/>
                  </a:ext>
                </a:extLst>
              </p:cNvPr>
              <p:cNvSpPr/>
              <p:nvPr/>
            </p:nvSpPr>
            <p:spPr>
              <a:xfrm>
                <a:off x="6097428" y="3423851"/>
                <a:ext cx="864339" cy="369332"/>
              </a:xfrm>
              <a:prstGeom prst="rect">
                <a:avLst/>
              </a:prstGeom>
            </p:spPr>
            <p:txBody>
              <a:bodyPr wrap="none">
                <a:spAutoFit/>
              </a:bodyPr>
              <a:lstStyle/>
              <a:p>
                <a:pPr algn="ctr"/>
                <a:r>
                  <a:rPr lang="en-US" sz="1800" b="1" dirty="0">
                    <a:solidFill>
                      <a:srgbClr val="000000"/>
                    </a:solidFill>
                    <a:latin typeface="Arial" panose="020B0604020202020204" pitchFamily="34" charset="0"/>
                    <a:cs typeface="Arial" panose="020B0604020202020204" pitchFamily="34" charset="0"/>
                  </a:rPr>
                  <a:t>stress</a:t>
                </a:r>
              </a:p>
            </p:txBody>
          </p:sp>
        </p:grpSp>
        <p:grpSp>
          <p:nvGrpSpPr>
            <p:cNvPr id="26" name="Group 25">
              <a:extLst>
                <a:ext uri="{FF2B5EF4-FFF2-40B4-BE49-F238E27FC236}">
                  <a16:creationId xmlns:a16="http://schemas.microsoft.com/office/drawing/2014/main" id="{E9F2366C-4AE5-4533-8056-DB8333639424}"/>
                </a:ext>
              </a:extLst>
            </p:cNvPr>
            <p:cNvGrpSpPr/>
            <p:nvPr/>
          </p:nvGrpSpPr>
          <p:grpSpPr>
            <a:xfrm>
              <a:off x="7553602" y="3270327"/>
              <a:ext cx="1338878" cy="1347067"/>
              <a:chOff x="7264226" y="3270327"/>
              <a:chExt cx="1338878" cy="1347067"/>
            </a:xfrm>
          </p:grpSpPr>
          <p:grpSp>
            <p:nvGrpSpPr>
              <p:cNvPr id="20" name="Group 19">
                <a:extLst>
                  <a:ext uri="{FF2B5EF4-FFF2-40B4-BE49-F238E27FC236}">
                    <a16:creationId xmlns:a16="http://schemas.microsoft.com/office/drawing/2014/main" id="{669DBA27-0AB5-4DE3-9FB6-F2B701D70D12}"/>
                  </a:ext>
                </a:extLst>
              </p:cNvPr>
              <p:cNvGrpSpPr/>
              <p:nvPr/>
            </p:nvGrpSpPr>
            <p:grpSpPr>
              <a:xfrm>
                <a:off x="7264226" y="3270327"/>
                <a:ext cx="1338878" cy="1347067"/>
                <a:chOff x="7021810" y="2890537"/>
                <a:chExt cx="1338878" cy="1347067"/>
              </a:xfrm>
            </p:grpSpPr>
            <p:pic>
              <p:nvPicPr>
                <p:cNvPr id="17" name="Picture 16">
                  <a:extLst>
                    <a:ext uri="{FF2B5EF4-FFF2-40B4-BE49-F238E27FC236}">
                      <a16:creationId xmlns:a16="http://schemas.microsoft.com/office/drawing/2014/main" id="{46409759-653D-4039-845B-157A5D54F206}"/>
                    </a:ext>
                  </a:extLst>
                </p:cNvPr>
                <p:cNvPicPr>
                  <a:picLocks noChangeAspect="1"/>
                </p:cNvPicPr>
                <p:nvPr/>
              </p:nvPicPr>
              <p:blipFill>
                <a:blip r:embed="rId4"/>
                <a:stretch>
                  <a:fillRect/>
                </a:stretch>
              </p:blipFill>
              <p:spPr>
                <a:xfrm>
                  <a:off x="7021810" y="2890537"/>
                  <a:ext cx="1338878" cy="1347067"/>
                </a:xfrm>
                <a:prstGeom prst="rect">
                  <a:avLst/>
                </a:prstGeom>
              </p:spPr>
            </p:pic>
            <p:pic>
              <p:nvPicPr>
                <p:cNvPr id="18" name="Picture 17">
                  <a:extLst>
                    <a:ext uri="{FF2B5EF4-FFF2-40B4-BE49-F238E27FC236}">
                      <a16:creationId xmlns:a16="http://schemas.microsoft.com/office/drawing/2014/main" id="{70AF6820-C0D8-4413-AAA3-759757DA5B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9147" y="3177818"/>
                  <a:ext cx="670000" cy="670000"/>
                </a:xfrm>
                <a:prstGeom prst="rect">
                  <a:avLst/>
                </a:prstGeom>
              </p:spPr>
            </p:pic>
          </p:grpSp>
          <p:sp>
            <p:nvSpPr>
              <p:cNvPr id="22" name="Rectangle 21">
                <a:extLst>
                  <a:ext uri="{FF2B5EF4-FFF2-40B4-BE49-F238E27FC236}">
                    <a16:creationId xmlns:a16="http://schemas.microsoft.com/office/drawing/2014/main" id="{0B226C36-9DD5-4B7E-83DB-41D77FF620AA}"/>
                  </a:ext>
                </a:extLst>
              </p:cNvPr>
              <p:cNvSpPr/>
              <p:nvPr/>
            </p:nvSpPr>
            <p:spPr>
              <a:xfrm>
                <a:off x="7513097" y="3423851"/>
                <a:ext cx="966931" cy="369332"/>
              </a:xfrm>
              <a:prstGeom prst="rect">
                <a:avLst/>
              </a:prstGeom>
            </p:spPr>
            <p:txBody>
              <a:bodyPr wrap="none">
                <a:spAutoFit/>
              </a:bodyPr>
              <a:lstStyle/>
              <a:p>
                <a:pPr algn="ctr"/>
                <a:r>
                  <a:rPr lang="en-US" sz="1800" b="1" dirty="0">
                    <a:solidFill>
                      <a:srgbClr val="000000"/>
                    </a:solidFill>
                    <a:latin typeface="Arial" panose="020B0604020202020204" pitchFamily="34" charset="0"/>
                    <a:cs typeface="Arial" panose="020B0604020202020204" pitchFamily="34" charset="0"/>
                  </a:rPr>
                  <a:t>control</a:t>
                </a:r>
              </a:p>
            </p:txBody>
          </p:sp>
        </p:grpSp>
        <p:sp>
          <p:nvSpPr>
            <p:cNvPr id="24" name="Rectangle 23">
              <a:extLst>
                <a:ext uri="{FF2B5EF4-FFF2-40B4-BE49-F238E27FC236}">
                  <a16:creationId xmlns:a16="http://schemas.microsoft.com/office/drawing/2014/main" id="{5E5A5B51-E33B-4404-9D43-75277BED4AF5}"/>
                </a:ext>
              </a:extLst>
            </p:cNvPr>
            <p:cNvSpPr/>
            <p:nvPr/>
          </p:nvSpPr>
          <p:spPr>
            <a:xfrm>
              <a:off x="7040007" y="3528361"/>
              <a:ext cx="543739" cy="830997"/>
            </a:xfrm>
            <a:prstGeom prst="rect">
              <a:avLst/>
            </a:prstGeom>
          </p:spPr>
          <p:txBody>
            <a:bodyPr wrap="none">
              <a:spAutoFit/>
            </a:bodyPr>
            <a:lstStyle/>
            <a:p>
              <a:r>
                <a:rPr lang="en-US" sz="4800" b="1" dirty="0">
                  <a:solidFill>
                    <a:srgbClr val="000000"/>
                  </a:solidFill>
                  <a:latin typeface="Arial" panose="020B0604020202020204" pitchFamily="34" charset="0"/>
                  <a:cs typeface="Arial" panose="020B0604020202020204" pitchFamily="34" charset="0"/>
                </a:rPr>
                <a:t>&gt;</a:t>
              </a:r>
              <a:endParaRPr lang="en-US" sz="4800" dirty="0"/>
            </a:p>
          </p:txBody>
        </p:sp>
      </p:grpSp>
    </p:spTree>
    <p:extLst>
      <p:ext uri="{BB962C8B-B14F-4D97-AF65-F5344CB8AC3E}">
        <p14:creationId xmlns:p14="http://schemas.microsoft.com/office/powerpoint/2010/main" val="275379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9FC6D9-0862-4AA5-A606-5E164CD17E9C}"/>
              </a:ext>
            </a:extLst>
          </p:cNvPr>
          <p:cNvSpPr>
            <a:spLocks noGrp="1"/>
          </p:cNvSpPr>
          <p:nvPr>
            <p:ph type="sldNum" sz="quarter" idx="12"/>
          </p:nvPr>
        </p:nvSpPr>
        <p:spPr/>
        <p:txBody>
          <a:bodyPr/>
          <a:lstStyle/>
          <a:p>
            <a:fld id="{22230EF6-6C13-413D-A541-8FA2732E8850}" type="slidenum">
              <a:rPr lang="en-GB" altLang="en-US" smtClean="0"/>
              <a:pPr/>
              <a:t>9</a:t>
            </a:fld>
            <a:endParaRPr lang="en-GB" altLang="en-US"/>
          </a:p>
        </p:txBody>
      </p:sp>
      <p:pic>
        <p:nvPicPr>
          <p:cNvPr id="7" name="Content Placeholder 6">
            <a:extLst>
              <a:ext uri="{FF2B5EF4-FFF2-40B4-BE49-F238E27FC236}">
                <a16:creationId xmlns:a16="http://schemas.microsoft.com/office/drawing/2014/main" id="{460944EC-9538-4929-B0CA-40DBA5A295C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3668" y="1916832"/>
            <a:ext cx="5976664" cy="4360378"/>
          </a:xfrm>
          <a:prstGeom prst="rect">
            <a:avLst/>
          </a:prstGeom>
        </p:spPr>
      </p:pic>
      <p:sp>
        <p:nvSpPr>
          <p:cNvPr id="8" name="Title 1">
            <a:extLst>
              <a:ext uri="{FF2B5EF4-FFF2-40B4-BE49-F238E27FC236}">
                <a16:creationId xmlns:a16="http://schemas.microsoft.com/office/drawing/2014/main" id="{2629C273-8103-4327-B41D-8383B00609F2}"/>
              </a:ext>
            </a:extLst>
          </p:cNvPr>
          <p:cNvSpPr txBox="1">
            <a:spLocks/>
          </p:cNvSpPr>
          <p:nvPr/>
        </p:nvSpPr>
        <p:spPr bwMode="auto">
          <a:xfrm>
            <a:off x="14808" y="101081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US" dirty="0"/>
              <a:t>Multiple classes in one trial</a:t>
            </a:r>
            <a:endParaRPr lang="en-US" kern="0" dirty="0"/>
          </a:p>
        </p:txBody>
      </p:sp>
      <p:sp>
        <p:nvSpPr>
          <p:cNvPr id="5" name="Content Placeholder 2">
            <a:extLst>
              <a:ext uri="{FF2B5EF4-FFF2-40B4-BE49-F238E27FC236}">
                <a16:creationId xmlns:a16="http://schemas.microsoft.com/office/drawing/2014/main" id="{27A60FE7-6A4B-437B-9E35-7A537A748E32}"/>
              </a:ext>
            </a:extLst>
          </p:cNvPr>
          <p:cNvSpPr txBox="1">
            <a:spLocks/>
          </p:cNvSpPr>
          <p:nvPr/>
        </p:nvSpPr>
        <p:spPr bwMode="auto">
          <a:xfrm>
            <a:off x="0" y="6439364"/>
            <a:ext cx="3995936" cy="106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a:lstStyle>
          <a:p>
            <a:pPr marL="0" indent="0">
              <a:buNone/>
            </a:pPr>
            <a:r>
              <a:rPr lang="en-US" sz="2000" kern="0" dirty="0"/>
              <a:t>Gehring, T. V., et al. (2015)</a:t>
            </a:r>
          </a:p>
        </p:txBody>
      </p:sp>
    </p:spTree>
    <p:extLst>
      <p:ext uri="{BB962C8B-B14F-4D97-AF65-F5344CB8AC3E}">
        <p14:creationId xmlns:p14="http://schemas.microsoft.com/office/powerpoint/2010/main" val="1772881268"/>
      </p:ext>
    </p:extLst>
  </p:cSld>
  <p:clrMapOvr>
    <a:masterClrMapping/>
  </p:clrMapOvr>
</p:sld>
</file>

<file path=ppt/theme/theme1.xml><?xml version="1.0" encoding="utf-8"?>
<a:theme xmlns:a="http://schemas.openxmlformats.org/drawingml/2006/main" name="tuos_ppt_template_white">
  <a:themeElements>
    <a:clrScheme name="">
      <a:dk1>
        <a:srgbClr val="00FFFF"/>
      </a:dk1>
      <a:lt1>
        <a:srgbClr val="FFFFFF"/>
      </a:lt1>
      <a:dk2>
        <a:srgbClr val="FFFF33"/>
      </a:dk2>
      <a:lt2>
        <a:srgbClr val="FCFBE3"/>
      </a:lt2>
      <a:accent1>
        <a:srgbClr val="FFFF00"/>
      </a:accent1>
      <a:accent2>
        <a:srgbClr val="B5B5B5"/>
      </a:accent2>
      <a:accent3>
        <a:srgbClr val="FFFFFF"/>
      </a:accent3>
      <a:accent4>
        <a:srgbClr val="00DADA"/>
      </a:accent4>
      <a:accent5>
        <a:srgbClr val="FFFFAA"/>
      </a:accent5>
      <a:accent6>
        <a:srgbClr val="A4A4A4"/>
      </a:accent6>
      <a:hlink>
        <a:srgbClr val="00B4F0"/>
      </a:hlink>
      <a:folHlink>
        <a:srgbClr val="FF00AE"/>
      </a:folHlink>
    </a:clrScheme>
    <a:fontScheme name="Default Design">
      <a:majorFont>
        <a:latin typeface="TUOS Stephenson"/>
        <a:ea typeface=""/>
        <a:cs typeface=""/>
      </a:majorFont>
      <a:minorFont>
        <a:latin typeface="TUOS Blak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lnDef>
  </a:objectDefaults>
  <a:extraClrSchemeLst>
    <a:extraClrScheme>
      <a:clrScheme name="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CFBE3"/>
    </a:dk1>
    <a:lt1>
      <a:srgbClr val="FFFFFF"/>
    </a:lt1>
    <a:dk2>
      <a:srgbClr val="336699"/>
    </a:dk2>
    <a:lt2>
      <a:srgbClr val="FFFF33"/>
    </a:lt2>
    <a:accent1>
      <a:srgbClr val="FFFF00"/>
    </a:accent1>
    <a:accent2>
      <a:srgbClr val="B5B5B5"/>
    </a:accent2>
    <a:accent3>
      <a:srgbClr val="ADB8CA"/>
    </a:accent3>
    <a:accent4>
      <a:srgbClr val="DADADA"/>
    </a:accent4>
    <a:accent5>
      <a:srgbClr val="FFFFAA"/>
    </a:accent5>
    <a:accent6>
      <a:srgbClr val="A4A4A4"/>
    </a:accent6>
    <a:hlink>
      <a:srgbClr val="00B4F0"/>
    </a:hlink>
    <a:folHlink>
      <a:srgbClr val="FF00AE"/>
    </a:folHlink>
  </a:clrScheme>
</a:themeOverride>
</file>

<file path=docProps/app.xml><?xml version="1.0" encoding="utf-8"?>
<Properties xmlns="http://schemas.openxmlformats.org/officeDocument/2006/extended-properties" xmlns:vt="http://schemas.openxmlformats.org/officeDocument/2006/docPropsVTypes">
  <Template/>
  <TotalTime>5872</TotalTime>
  <Words>3948</Words>
  <Application>Microsoft Office PowerPoint</Application>
  <PresentationFormat>On-screen Show (4:3)</PresentationFormat>
  <Paragraphs>609</Paragraphs>
  <Slides>79</Slides>
  <Notes>20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LMSans10-Regular</vt:lpstr>
      <vt:lpstr>Arial</vt:lpstr>
      <vt:lpstr>TUOS Blake</vt:lpstr>
      <vt:lpstr>TUOS Stephenson</vt:lpstr>
      <vt:lpstr>TUOS Stephenson (Headings)</vt:lpstr>
      <vt:lpstr>TUOS Blake (Body)</vt:lpstr>
      <vt:lpstr>tuos_ppt_template_white</vt:lpstr>
      <vt:lpstr>Data Analytics in Neuroscience</vt:lpstr>
      <vt:lpstr>PowerPoint Presentation</vt:lpstr>
      <vt:lpstr>Behavioural experiments</vt:lpstr>
      <vt:lpstr>Traditional data analysis</vt:lpstr>
      <vt:lpstr>PowerPoint Presentation</vt:lpstr>
      <vt:lpstr>Behavioural analysis: Strategies</vt:lpstr>
      <vt:lpstr>PowerPoint Presentation</vt:lpstr>
      <vt:lpstr>Machine learning: classification</vt:lpstr>
      <vt:lpstr>PowerPoint Presentation</vt:lpstr>
      <vt:lpstr>Classification vs Clustering</vt:lpstr>
      <vt:lpstr>Classification vs Clustering</vt:lpstr>
      <vt:lpstr>Best of both worlds: semi-supervised learning</vt:lpstr>
      <vt:lpstr>Best of both worlds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procedure</vt:lpstr>
      <vt:lpstr>Our procedure</vt:lpstr>
      <vt:lpstr>Our procedure</vt:lpstr>
      <vt:lpstr>Our procedure</vt:lpstr>
      <vt:lpstr>Our procedure</vt:lpstr>
      <vt:lpstr>Our procedure</vt:lpstr>
      <vt:lpstr>How do we estimate K?</vt:lpstr>
      <vt:lpstr>PowerPoint Presentation</vt:lpstr>
      <vt:lpstr>Case study I</vt:lpstr>
      <vt:lpstr>Case study II</vt:lpstr>
      <vt:lpstr>Case study II</vt:lpstr>
      <vt:lpstr>Case study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reading</vt:lpstr>
      <vt:lpstr>PowerPoint Presentation</vt:lpstr>
      <vt:lpstr>PowerPoint Presentation</vt:lpstr>
      <vt:lpstr>PowerPoint Presentation</vt:lpstr>
    </vt:vector>
  </TitlesOfParts>
  <Manager>Design team</Manager>
  <Company>Univeristy of Sheffield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PowerPoint Template</dc:title>
  <dc:subject>PowerPoint template</dc:subject>
  <dc:creator>Admin</dc:creator>
  <cp:keywords>tuos, sheffield, university, powerpoint, ppt, template, i-d, 2005, white, dmc</cp:keywords>
  <dc:description>Please use this template for all your screen presentation requirements - adapting as necessary to the audience and facility in which it might be seen._x000d_
_x000d_
© 2005  The Univeristy of Sheffield</dc:description>
  <cp:lastModifiedBy>Avgoustinos Vouros</cp:lastModifiedBy>
  <cp:revision>374</cp:revision>
  <cp:lastPrinted>2005-02-24T11:31:10Z</cp:lastPrinted>
  <dcterms:created xsi:type="dcterms:W3CDTF">2011-12-13T16:55:01Z</dcterms:created>
  <dcterms:modified xsi:type="dcterms:W3CDTF">2019-09-12T12:03:55Z</dcterms:modified>
  <cp:category>Templates, identity</cp:category>
</cp:coreProperties>
</file>